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Arial Bold" panose="020B0704020202020204" pitchFamily="34" charset="0"/>
      <p:regular r:id="rId15"/>
      <p:bold r:id="rId16"/>
    </p:embeddedFont>
    <p:embeddedFont>
      <p:font typeface="Arial Bold Italics" panose="020B0604020202020204" charset="0"/>
      <p:regular r:id="rId17"/>
    </p:embeddedFont>
    <p:embeddedFont>
      <p:font typeface="Bodoni FLF Bold Italics" panose="020B0604020202020204"/>
      <p:regular r:id="rId18"/>
    </p:embeddedFont>
    <p:embeddedFont>
      <p:font typeface="Calibri (MS)" panose="020B0604020202020204" charset="0"/>
      <p:regular r:id="rId19"/>
    </p:embeddedFont>
    <p:embeddedFont>
      <p:font typeface="Calibri (MS) Bold" panose="020B0604020202020204" charset="0"/>
      <p:regular r:id="rId20"/>
    </p:embeddedFont>
    <p:embeddedFont>
      <p:font typeface="Montserrat Bold" panose="020B0604020202020204" charset="0"/>
      <p:regular r:id="rId21"/>
    </p:embeddedFont>
    <p:embeddedFont>
      <p:font typeface="Times New Roman Bold" panose="02020803070505020304" pitchFamily="18" charset="0"/>
      <p:regular r:id="rId22"/>
      <p:bold r:id="rId23"/>
    </p:embeddedFont>
    <p:embeddedFont>
      <p:font typeface="Times New Roman Bold Italics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558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link.springer.com/article/10.1007/s12243-024-01032-6#auth-Rosa-Peric_s_Gornals-Aff1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6122" y="136607"/>
            <a:ext cx="16286676" cy="2085177"/>
            <a:chOff x="0" y="0"/>
            <a:chExt cx="24025226" cy="30759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25227" cy="3075940"/>
            </a:xfrm>
            <a:custGeom>
              <a:avLst/>
              <a:gdLst/>
              <a:ahLst/>
              <a:cxnLst/>
              <a:rect l="l" t="t" r="r" b="b"/>
              <a:pathLst>
                <a:path w="24025227" h="3075940">
                  <a:moveTo>
                    <a:pt x="0" y="0"/>
                  </a:moveTo>
                  <a:lnTo>
                    <a:pt x="24025227" y="0"/>
                  </a:lnTo>
                  <a:lnTo>
                    <a:pt x="24025227" y="3075940"/>
                  </a:lnTo>
                  <a:lnTo>
                    <a:pt x="0" y="30759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25226" cy="31330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360"/>
                </a:lnSpc>
              </a:pPr>
              <a:r>
                <a:rPr lang="en-US" sz="2800" b="1">
                  <a:solidFill>
                    <a:srgbClr val="AB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    </a:t>
              </a:r>
              <a:r>
                <a:rPr lang="en-US" sz="2800" b="1">
                  <a:solidFill>
                    <a:srgbClr val="7030A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G H RAISONI COLLEGE OF ENGINEERING AND MANAGEMENT</a:t>
              </a:r>
            </a:p>
            <a:p>
              <a:pPr algn="ctr">
                <a:lnSpc>
                  <a:spcPts val="2280"/>
                </a:lnSpc>
              </a:pPr>
              <a:r>
                <a:rPr lang="en-US" sz="19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(Approved by AICTE, New Delhi and Recognized by DTE, Maharashtra) </a:t>
              </a:r>
            </a:p>
            <a:p>
              <a:pPr algn="ctr">
                <a:lnSpc>
                  <a:spcPts val="2280"/>
                </a:lnSpc>
              </a:pPr>
              <a:r>
                <a:rPr lang="en-US" sz="1900" b="1">
                  <a:solidFill>
                    <a:srgbClr val="C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  An Autonomous Institute </a:t>
              </a:r>
              <a:r>
                <a:rPr lang="en-US" sz="19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Affiliated to Rashtrasant Tukadoji Maharaj Nagpur University, Nagpur</a:t>
              </a:r>
            </a:p>
            <a:p>
              <a:pPr algn="ctr">
                <a:lnSpc>
                  <a:spcPts val="3000"/>
                </a:lnSpc>
              </a:pPr>
              <a:r>
                <a:rPr lang="en-US" sz="2500" b="1">
                  <a:solidFill>
                    <a:srgbClr val="C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Accredited by NAAC with A+ Grade</a:t>
              </a:r>
            </a:p>
            <a:p>
              <a:pPr algn="ctr">
                <a:lnSpc>
                  <a:spcPts val="3360"/>
                </a:lnSpc>
              </a:pPr>
              <a:r>
                <a:rPr lang="en-US" sz="2800" b="1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Department of Computer Science &amp; Engineering (Cyber Security)</a:t>
              </a:r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137752" y="161936"/>
            <a:ext cx="2925488" cy="1371477"/>
          </a:xfrm>
          <a:custGeom>
            <a:avLst/>
            <a:gdLst/>
            <a:ahLst/>
            <a:cxnLst/>
            <a:rect l="l" t="t" r="r" b="b"/>
            <a:pathLst>
              <a:path w="2925488" h="1371477">
                <a:moveTo>
                  <a:pt x="0" y="0"/>
                </a:moveTo>
                <a:lnTo>
                  <a:pt x="2925488" y="0"/>
                </a:lnTo>
                <a:lnTo>
                  <a:pt x="2925488" y="1371476"/>
                </a:lnTo>
                <a:lnTo>
                  <a:pt x="0" y="13714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5891365" y="161936"/>
            <a:ext cx="2127555" cy="722497"/>
          </a:xfrm>
          <a:custGeom>
            <a:avLst/>
            <a:gdLst/>
            <a:ahLst/>
            <a:cxnLst/>
            <a:rect l="l" t="t" r="r" b="b"/>
            <a:pathLst>
              <a:path w="2127555" h="722497">
                <a:moveTo>
                  <a:pt x="0" y="0"/>
                </a:moveTo>
                <a:lnTo>
                  <a:pt x="2127555" y="0"/>
                </a:lnTo>
                <a:lnTo>
                  <a:pt x="2127555" y="722497"/>
                </a:lnTo>
                <a:lnTo>
                  <a:pt x="0" y="7224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3063240" y="4058127"/>
            <a:ext cx="12161520" cy="569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88"/>
              </a:lnSpc>
            </a:pPr>
            <a:r>
              <a:rPr lang="en-US" sz="3600" b="1" i="1">
                <a:solidFill>
                  <a:srgbClr val="FF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SoulPass - Soulbound NFT Based Certification System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08069" y="2295412"/>
            <a:ext cx="13043262" cy="1138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b="1" i="1">
                <a:solidFill>
                  <a:srgbClr val="0070C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Introductory Project Seminar</a:t>
            </a:r>
          </a:p>
          <a:p>
            <a:pPr algn="ctr">
              <a:lnSpc>
                <a:spcPts val="3600"/>
              </a:lnSpc>
            </a:pPr>
            <a:r>
              <a:rPr lang="en-US" sz="3000" b="1" i="1">
                <a:solidFill>
                  <a:srgbClr val="92D05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(B. Tech 7ᵗʰ Semester)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736669" y="3315033"/>
            <a:ext cx="12353550" cy="574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88"/>
              </a:lnSpc>
            </a:pPr>
            <a:r>
              <a:rPr lang="en-US" sz="3600" b="1" i="1">
                <a:solidFill>
                  <a:srgbClr val="000000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352806" y="4884787"/>
            <a:ext cx="1353788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07"/>
              </a:lnSpc>
              <a:spcBef>
                <a:spcPct val="0"/>
              </a:spcBef>
            </a:pPr>
            <a:r>
              <a:rPr lang="en-US" sz="3525" b="1" u="sng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Guide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75481" y="6561187"/>
            <a:ext cx="4867957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07"/>
              </a:lnSpc>
              <a:spcBef>
                <a:spcPct val="0"/>
              </a:spcBef>
            </a:pPr>
            <a:r>
              <a:rPr lang="en-US" sz="3525" b="1" u="sng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Name Of </a:t>
            </a:r>
            <a:r>
              <a:rPr lang="en-US" sz="3525" b="1" u="sng" dirty="0" err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Projectee’s</a:t>
            </a:r>
            <a:endParaRPr lang="en-US" sz="3525" b="1" u="sng" dirty="0">
              <a:solidFill>
                <a:srgbClr val="000000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074501" y="9220200"/>
            <a:ext cx="3455194" cy="568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07"/>
              </a:lnSpc>
              <a:spcBef>
                <a:spcPct val="0"/>
              </a:spcBef>
            </a:pPr>
            <a:r>
              <a:rPr lang="en-US" sz="35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Session 2025-2026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629530" y="5526221"/>
            <a:ext cx="2800340" cy="399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12"/>
              </a:lnSpc>
              <a:spcBef>
                <a:spcPct val="0"/>
              </a:spcBef>
            </a:pPr>
            <a:r>
              <a:rPr lang="en-US" sz="251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Prof. Shalini Kumari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893876" y="7402366"/>
            <a:ext cx="3092468" cy="367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12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Varun Gotmare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043067" y="7442642"/>
            <a:ext cx="4201866" cy="367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12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Tejashwini </a:t>
            </a:r>
            <a:r>
              <a:rPr lang="en-US" sz="360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Battinwar</a:t>
            </a:r>
            <a:endParaRPr lang="en-US" sz="3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4402411" y="8477165"/>
            <a:ext cx="4234184" cy="367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12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Shruti Singh Thakur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19746" y="8464583"/>
            <a:ext cx="3590445" cy="367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12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Siddhant Sakhare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303260" y="7402366"/>
            <a:ext cx="3781465" cy="367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12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Vaishnavi </a:t>
            </a:r>
            <a:r>
              <a:rPr lang="en-US" sz="360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Lepande</a:t>
            </a:r>
            <a:endParaRPr lang="en-US" sz="3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6610524" y="5930818"/>
            <a:ext cx="5066952" cy="279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55"/>
              </a:lnSpc>
              <a:spcBef>
                <a:spcPct val="0"/>
              </a:spcBef>
            </a:pPr>
            <a:r>
              <a:rPr lang="en-US" sz="1717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Assistant Prof. Department Of CSE (Cyber Security)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8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827573"/>
              </p:ext>
            </p:extLst>
          </p:nvPr>
        </p:nvGraphicFramePr>
        <p:xfrm>
          <a:off x="0" y="953753"/>
          <a:ext cx="18288000" cy="8791800"/>
        </p:xfrm>
        <a:graphic>
          <a:graphicData uri="http://schemas.openxmlformats.org/drawingml/2006/table">
            <a:tbl>
              <a:tblPr/>
              <a:tblGrid>
                <a:gridCol w="74210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87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16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945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573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545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947050">
                <a:tc>
                  <a:txBody>
                    <a:bodyPr/>
                    <a:lstStyle/>
                    <a:p>
                      <a:pPr algn="ctr">
                        <a:lnSpc>
                          <a:spcPts val="3311"/>
                        </a:lnSpc>
                        <a:defRPr/>
                      </a:pPr>
                      <a:r>
                        <a:rPr lang="en-US" sz="2400" b="1" dirty="0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 Months  Activities</a:t>
                      </a:r>
                      <a:endParaRPr lang="en-US" sz="1100" dirty="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JUN’25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JULY’25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AUG’25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SEPT’25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OCT’25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1127">
                <a:tc>
                  <a:txBody>
                    <a:bodyPr/>
                    <a:lstStyle/>
                    <a:p>
                      <a:pPr algn="l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 Literature Reviews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r>
                        <a:rPr lang="en-US" sz="4200" b="1" dirty="0">
                          <a:solidFill>
                            <a:srgbClr val="000000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√</a:t>
                      </a:r>
                      <a:endParaRPr lang="en-US" sz="1100" dirty="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031">
                <a:tc>
                  <a:txBody>
                    <a:bodyPr/>
                    <a:lstStyle/>
                    <a:p>
                      <a:pPr algn="l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 Component Identification &amp; Selection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200" b="1">
                          <a:solidFill>
                            <a:srgbClr val="000000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√</a:t>
                      </a:r>
                      <a:endParaRPr lang="en-US" sz="4200" dirty="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1127">
                <a:tc>
                  <a:txBody>
                    <a:bodyPr/>
                    <a:lstStyle/>
                    <a:p>
                      <a:pPr algn="l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 Designing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59732">
                <a:tc>
                  <a:txBody>
                    <a:bodyPr/>
                    <a:lstStyle/>
                    <a:p>
                      <a:pPr algn="l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 Fabrication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91127">
                <a:tc>
                  <a:txBody>
                    <a:bodyPr/>
                    <a:lstStyle/>
                    <a:p>
                      <a:pPr algn="l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 Experimental Analysis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49524">
                <a:tc>
                  <a:txBody>
                    <a:bodyPr/>
                    <a:lstStyle/>
                    <a:p>
                      <a:pPr algn="l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 Testing and Debugging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91127">
                <a:tc>
                  <a:txBody>
                    <a:bodyPr/>
                    <a:lstStyle/>
                    <a:p>
                      <a:pPr algn="l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 Preparation of Project Report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40519">
                <a:tc>
                  <a:txBody>
                    <a:bodyPr/>
                    <a:lstStyle/>
                    <a:p>
                      <a:pPr algn="l">
                        <a:lnSpc>
                          <a:spcPts val="3311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 Thesis and Poster Submission </a:t>
                      </a: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5795"/>
                        </a:lnSpc>
                        <a:defRPr/>
                      </a:pPr>
                      <a:endParaRPr lang="en-US" sz="1100" dirty="0"/>
                    </a:p>
                  </a:txBody>
                  <a:tcPr marL="68587" marR="68587" marT="68587" marB="68587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 5"/>
          <p:cNvGrpSpPr/>
          <p:nvPr/>
        </p:nvGrpSpPr>
        <p:grpSpPr>
          <a:xfrm>
            <a:off x="0" y="0"/>
            <a:ext cx="18288000" cy="959644"/>
            <a:chOff x="0" y="0"/>
            <a:chExt cx="24384000" cy="127952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84000" cy="1279525"/>
            </a:xfrm>
            <a:custGeom>
              <a:avLst/>
              <a:gdLst/>
              <a:ahLst/>
              <a:cxnLst/>
              <a:rect l="l" t="t" r="r" b="b"/>
              <a:pathLst>
                <a:path w="24384000" h="1279525">
                  <a:moveTo>
                    <a:pt x="0" y="0"/>
                  </a:moveTo>
                  <a:lnTo>
                    <a:pt x="24384000" y="0"/>
                  </a:lnTo>
                  <a:lnTo>
                    <a:pt x="24384000" y="1279525"/>
                  </a:lnTo>
                  <a:lnTo>
                    <a:pt x="0" y="1279525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-1524" y="-1524"/>
              <a:ext cx="24387048" cy="1282573"/>
            </a:xfrm>
            <a:custGeom>
              <a:avLst/>
              <a:gdLst/>
              <a:ahLst/>
              <a:cxnLst/>
              <a:rect l="l" t="t" r="r" b="b"/>
              <a:pathLst>
                <a:path w="24387048" h="1282573">
                  <a:moveTo>
                    <a:pt x="1524" y="0"/>
                  </a:moveTo>
                  <a:lnTo>
                    <a:pt x="24385524" y="0"/>
                  </a:lnTo>
                  <a:cubicBezTo>
                    <a:pt x="24386414" y="0"/>
                    <a:pt x="24387048" y="762"/>
                    <a:pt x="24387048" y="1524"/>
                  </a:cubicBezTo>
                  <a:lnTo>
                    <a:pt x="24387048" y="1281049"/>
                  </a:lnTo>
                  <a:cubicBezTo>
                    <a:pt x="24387048" y="1281938"/>
                    <a:pt x="24386287" y="1282573"/>
                    <a:pt x="24385524" y="1282573"/>
                  </a:cubicBezTo>
                  <a:lnTo>
                    <a:pt x="1524" y="1282573"/>
                  </a:lnTo>
                  <a:cubicBezTo>
                    <a:pt x="635" y="1282573"/>
                    <a:pt x="0" y="1281811"/>
                    <a:pt x="0" y="1281049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81049"/>
                  </a:lnTo>
                  <a:lnTo>
                    <a:pt x="1524" y="1281049"/>
                  </a:lnTo>
                  <a:lnTo>
                    <a:pt x="1524" y="1279525"/>
                  </a:lnTo>
                  <a:lnTo>
                    <a:pt x="24385524" y="1279525"/>
                  </a:lnTo>
                  <a:lnTo>
                    <a:pt x="24385524" y="1281049"/>
                  </a:lnTo>
                  <a:lnTo>
                    <a:pt x="24384000" y="1281049"/>
                  </a:lnTo>
                  <a:lnTo>
                    <a:pt x="24384000" y="1524"/>
                  </a:lnTo>
                  <a:lnTo>
                    <a:pt x="24385524" y="1524"/>
                  </a:lnTo>
                  <a:lnTo>
                    <a:pt x="24385524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4384000" cy="131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54"/>
                </a:lnSpc>
              </a:pPr>
              <a:r>
                <a:rPr lang="en-US" sz="4680" b="1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Work – Plan 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63917" y="1235870"/>
            <a:ext cx="10556558" cy="520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List of papers/books/websites etc refer for project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959644"/>
            <a:chOff x="0" y="0"/>
            <a:chExt cx="24384000" cy="12795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279525"/>
            </a:xfrm>
            <a:custGeom>
              <a:avLst/>
              <a:gdLst/>
              <a:ahLst/>
              <a:cxnLst/>
              <a:rect l="l" t="t" r="r" b="b"/>
              <a:pathLst>
                <a:path w="24384000" h="1279525">
                  <a:moveTo>
                    <a:pt x="0" y="0"/>
                  </a:moveTo>
                  <a:lnTo>
                    <a:pt x="24384000" y="0"/>
                  </a:lnTo>
                  <a:lnTo>
                    <a:pt x="24384000" y="1279525"/>
                  </a:lnTo>
                  <a:lnTo>
                    <a:pt x="0" y="1279525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-1524" y="-1524"/>
              <a:ext cx="24387048" cy="1282573"/>
            </a:xfrm>
            <a:custGeom>
              <a:avLst/>
              <a:gdLst/>
              <a:ahLst/>
              <a:cxnLst/>
              <a:rect l="l" t="t" r="r" b="b"/>
              <a:pathLst>
                <a:path w="24387048" h="1282573">
                  <a:moveTo>
                    <a:pt x="1524" y="0"/>
                  </a:moveTo>
                  <a:lnTo>
                    <a:pt x="24385524" y="0"/>
                  </a:lnTo>
                  <a:cubicBezTo>
                    <a:pt x="24386414" y="0"/>
                    <a:pt x="24387048" y="762"/>
                    <a:pt x="24387048" y="1524"/>
                  </a:cubicBezTo>
                  <a:lnTo>
                    <a:pt x="24387048" y="1281049"/>
                  </a:lnTo>
                  <a:cubicBezTo>
                    <a:pt x="24387048" y="1281938"/>
                    <a:pt x="24386287" y="1282573"/>
                    <a:pt x="24385524" y="1282573"/>
                  </a:cubicBezTo>
                  <a:lnTo>
                    <a:pt x="1524" y="1282573"/>
                  </a:lnTo>
                  <a:cubicBezTo>
                    <a:pt x="635" y="1282573"/>
                    <a:pt x="0" y="1281811"/>
                    <a:pt x="0" y="1281049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81049"/>
                  </a:lnTo>
                  <a:lnTo>
                    <a:pt x="1524" y="1281049"/>
                  </a:lnTo>
                  <a:lnTo>
                    <a:pt x="1524" y="1279525"/>
                  </a:lnTo>
                  <a:lnTo>
                    <a:pt x="24385524" y="1279525"/>
                  </a:lnTo>
                  <a:lnTo>
                    <a:pt x="24385524" y="1281049"/>
                  </a:lnTo>
                  <a:lnTo>
                    <a:pt x="24384000" y="1281049"/>
                  </a:lnTo>
                  <a:lnTo>
                    <a:pt x="24384000" y="1524"/>
                  </a:lnTo>
                  <a:lnTo>
                    <a:pt x="24385524" y="1524"/>
                  </a:lnTo>
                  <a:lnTo>
                    <a:pt x="24385524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384000" cy="131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54"/>
                </a:lnSpc>
              </a:pPr>
              <a:r>
                <a:rPr lang="en-US" sz="4680" b="1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References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63917" y="2233684"/>
            <a:ext cx="15943460" cy="8553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26695" lvl="1" algn="l">
              <a:lnSpc>
                <a:spcPts val="2268"/>
              </a:lnSpc>
            </a:pPr>
            <a:r>
              <a:rPr lang="en-US" sz="2100" b="1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Research Papers: </a:t>
            </a:r>
          </a:p>
          <a:p>
            <a:pPr marL="226695" lvl="1" algn="l">
              <a:lnSpc>
                <a:spcPts val="2268"/>
              </a:lnSpc>
            </a:pPr>
            <a:endParaRPr lang="en-US" sz="2100" b="1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>
              <a:lnSpc>
                <a:spcPts val="2268"/>
              </a:lnSpc>
              <a:buFont typeface="Arial"/>
              <a:buChar char="•"/>
            </a:pPr>
            <a:r>
              <a:rPr lang="en-US" sz="2100" dirty="0" err="1">
                <a:latin typeface="Montserrat" panose="00000500000000000000" pitchFamily="50" charset="0"/>
              </a:rPr>
              <a:t>Ohlhaver</a:t>
            </a:r>
            <a:r>
              <a:rPr lang="en-US" sz="2100" dirty="0">
                <a:latin typeface="Montserrat" panose="00000500000000000000" pitchFamily="50" charset="0"/>
              </a:rPr>
              <a:t>, P., Weyl, E. G., &amp; Buterin, V. (2022). Decentralized society: Finding web3's soul. Available at SSRN 4105763</a:t>
            </a:r>
            <a:r>
              <a:rPr lang="en-US" sz="2100" dirty="0"/>
              <a:t>.</a:t>
            </a:r>
          </a:p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endParaRPr lang="en-US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>
              <a:lnSpc>
                <a:spcPts val="2268"/>
              </a:lnSpc>
              <a:buFont typeface="Arial"/>
              <a:buChar char="•"/>
            </a:pPr>
            <a:r>
              <a:rPr lang="en-US" sz="2100" dirty="0">
                <a:latin typeface="Montserrat" panose="00000500000000000000" pitchFamily="50" charset="0"/>
              </a:rPr>
              <a:t>Goldston, J., Chaffer, T. J., Osowska, J., &amp; von Goins </a:t>
            </a:r>
            <a:r>
              <a:rPr lang="en-US" sz="2100" dirty="0" err="1">
                <a:latin typeface="Montserrat" panose="00000500000000000000" pitchFamily="50" charset="0"/>
              </a:rPr>
              <a:t>Ii</a:t>
            </a:r>
            <a:r>
              <a:rPr lang="en-US" sz="2100" dirty="0">
                <a:latin typeface="Montserrat" panose="00000500000000000000" pitchFamily="50" charset="0"/>
              </a:rPr>
              <a:t>, C. (2023). Digital inheritance in Web3: a case study of </a:t>
            </a:r>
            <a:r>
              <a:rPr lang="en-US" sz="2100" dirty="0" err="1">
                <a:latin typeface="Montserrat" panose="00000500000000000000" pitchFamily="50" charset="0"/>
              </a:rPr>
              <a:t>soulbound</a:t>
            </a:r>
            <a:r>
              <a:rPr lang="en-US" sz="2100" dirty="0">
                <a:latin typeface="Montserrat" panose="00000500000000000000" pitchFamily="50" charset="0"/>
              </a:rPr>
              <a:t> tokens and the social recovery pallet within the </a:t>
            </a:r>
            <a:r>
              <a:rPr lang="en-US" sz="2100" dirty="0" err="1">
                <a:latin typeface="Montserrat" panose="00000500000000000000" pitchFamily="50" charset="0"/>
              </a:rPr>
              <a:t>Polkadot</a:t>
            </a:r>
            <a:r>
              <a:rPr lang="en-US" sz="2100" dirty="0">
                <a:latin typeface="Montserrat" panose="00000500000000000000" pitchFamily="50" charset="0"/>
              </a:rPr>
              <a:t> and Kusama ecosystems</a:t>
            </a:r>
            <a:r>
              <a:rPr lang="en-US" sz="2000" dirty="0">
                <a:latin typeface="Montserrat" panose="00000500000000000000" pitchFamily="50" charset="0"/>
              </a:rPr>
              <a:t>.</a:t>
            </a:r>
            <a:endParaRPr lang="en-US" dirty="0">
              <a:latin typeface="Montserrat" panose="00000500000000000000" pitchFamily="50" charset="0"/>
            </a:endParaRPr>
          </a:p>
          <a:p>
            <a:pPr marL="226695" lvl="1">
              <a:lnSpc>
                <a:spcPts val="2268"/>
              </a:lnSpc>
            </a:pPr>
            <a:endParaRPr lang="en-US" dirty="0"/>
          </a:p>
          <a:p>
            <a:pPr marL="453390" lvl="1" indent="-226695">
              <a:lnSpc>
                <a:spcPts val="2268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IBM Blockchain Whitepaper. (2021). Blockchain for Credential Verification. https://www.ibm.com/downloads/cas/6D5PMLZB</a:t>
            </a:r>
          </a:p>
          <a:p>
            <a:pPr marL="226695" lvl="1">
              <a:lnSpc>
                <a:spcPts val="2268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6695" lvl="1">
              <a:lnSpc>
                <a:spcPts val="2268"/>
              </a:lnSpc>
            </a:pPr>
            <a:r>
              <a:rPr lang="en-US" sz="2100" b="1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Websites:</a:t>
            </a:r>
          </a:p>
          <a:p>
            <a:pPr algn="l">
              <a:lnSpc>
                <a:spcPts val="2268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r>
              <a:rPr lang="en-US" sz="21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OpenZeppelin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(2023). ERC721 &amp; </a:t>
            </a:r>
            <a:r>
              <a:rPr lang="en-US" sz="21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Soulbound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Token Standards. https://docs.openzeppelin.com/contracts/</a:t>
            </a:r>
          </a:p>
          <a:p>
            <a:pPr algn="l">
              <a:lnSpc>
                <a:spcPts val="2268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Ethereum Foundation. (2023). Ethereum Smart Contracts &amp; Gas Optimization. https://ethereum.org/</a:t>
            </a:r>
          </a:p>
          <a:p>
            <a:pPr algn="l">
              <a:lnSpc>
                <a:spcPts val="2268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5Pinata. (2024). IPFS &amp; Metadata Storage for NFTs. https://www.pinata.cloud/</a:t>
            </a:r>
          </a:p>
          <a:p>
            <a:pPr algn="l">
              <a:lnSpc>
                <a:spcPts val="2268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Alchemy Docs. (2024). Implementing Gasless Transactions Using Meta Transactions. https://docs.alchemy.com/</a:t>
            </a:r>
          </a:p>
          <a:p>
            <a:pPr algn="l">
              <a:lnSpc>
                <a:spcPts val="2268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EIP-721: Non-Fungible Token Standard. https://eips.ethereum.org/EIPS/eip-721</a:t>
            </a:r>
          </a:p>
          <a:p>
            <a:pPr algn="l">
              <a:lnSpc>
                <a:spcPts val="2268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Ethereum Improvement Proposals (EIPs). (2022). </a:t>
            </a:r>
            <a:r>
              <a:rPr lang="en-US" sz="21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Soulbound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Token Drafts. https://github.com/ethereum/EIPs/issues/5114</a:t>
            </a:r>
          </a:p>
          <a:p>
            <a:pPr algn="l">
              <a:lnSpc>
                <a:spcPts val="2268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WAGMI &amp; </a:t>
            </a:r>
            <a:r>
              <a:rPr lang="en-US" sz="21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Viem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Documentation. (2024). Web3 Frontend Toolkit for React. https://wagmi.sh</a:t>
            </a:r>
          </a:p>
          <a:p>
            <a:pPr algn="l">
              <a:lnSpc>
                <a:spcPts val="2268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268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268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63917" y="1235870"/>
            <a:ext cx="10556558" cy="520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List of papers/books/websites etc refer for project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959644"/>
            <a:chOff x="0" y="0"/>
            <a:chExt cx="24384000" cy="12795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279525"/>
            </a:xfrm>
            <a:custGeom>
              <a:avLst/>
              <a:gdLst/>
              <a:ahLst/>
              <a:cxnLst/>
              <a:rect l="l" t="t" r="r" b="b"/>
              <a:pathLst>
                <a:path w="24384000" h="1279525">
                  <a:moveTo>
                    <a:pt x="0" y="0"/>
                  </a:moveTo>
                  <a:lnTo>
                    <a:pt x="24384000" y="0"/>
                  </a:lnTo>
                  <a:lnTo>
                    <a:pt x="24384000" y="1279525"/>
                  </a:lnTo>
                  <a:lnTo>
                    <a:pt x="0" y="1279525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-1524" y="-1524"/>
              <a:ext cx="24387048" cy="1282573"/>
            </a:xfrm>
            <a:custGeom>
              <a:avLst/>
              <a:gdLst/>
              <a:ahLst/>
              <a:cxnLst/>
              <a:rect l="l" t="t" r="r" b="b"/>
              <a:pathLst>
                <a:path w="24387048" h="1282573">
                  <a:moveTo>
                    <a:pt x="1524" y="0"/>
                  </a:moveTo>
                  <a:lnTo>
                    <a:pt x="24385524" y="0"/>
                  </a:lnTo>
                  <a:cubicBezTo>
                    <a:pt x="24386414" y="0"/>
                    <a:pt x="24387048" y="762"/>
                    <a:pt x="24387048" y="1524"/>
                  </a:cubicBezTo>
                  <a:lnTo>
                    <a:pt x="24387048" y="1281049"/>
                  </a:lnTo>
                  <a:cubicBezTo>
                    <a:pt x="24387048" y="1281938"/>
                    <a:pt x="24386287" y="1282573"/>
                    <a:pt x="24385524" y="1282573"/>
                  </a:cubicBezTo>
                  <a:lnTo>
                    <a:pt x="1524" y="1282573"/>
                  </a:lnTo>
                  <a:cubicBezTo>
                    <a:pt x="635" y="1282573"/>
                    <a:pt x="0" y="1281811"/>
                    <a:pt x="0" y="1281049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81049"/>
                  </a:lnTo>
                  <a:lnTo>
                    <a:pt x="1524" y="1281049"/>
                  </a:lnTo>
                  <a:lnTo>
                    <a:pt x="1524" y="1279525"/>
                  </a:lnTo>
                  <a:lnTo>
                    <a:pt x="24385524" y="1279525"/>
                  </a:lnTo>
                  <a:lnTo>
                    <a:pt x="24385524" y="1281049"/>
                  </a:lnTo>
                  <a:lnTo>
                    <a:pt x="24384000" y="1281049"/>
                  </a:lnTo>
                  <a:lnTo>
                    <a:pt x="24384000" y="1524"/>
                  </a:lnTo>
                  <a:lnTo>
                    <a:pt x="24385524" y="1524"/>
                  </a:lnTo>
                  <a:lnTo>
                    <a:pt x="24385524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384000" cy="131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54"/>
                </a:lnSpc>
              </a:pPr>
              <a:r>
                <a:rPr lang="en-US" sz="4680" b="1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References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63917" y="2233685"/>
            <a:ext cx="15943460" cy="2575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GitHub - Soulbound Token Projects. (2023). https://github.com/topics/soulbound-token</a:t>
            </a:r>
          </a:p>
          <a:p>
            <a:pPr algn="l">
              <a:lnSpc>
                <a:spcPts val="2268"/>
              </a:lnSpc>
            </a:pPr>
            <a:endParaRPr lang="en-US" sz="21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Khan Academy. Introduction to Blockchain and NFTs. https://www.khanacademy.org/</a:t>
            </a:r>
          </a:p>
          <a:p>
            <a:pPr algn="l">
              <a:lnSpc>
                <a:spcPts val="2268"/>
              </a:lnSpc>
            </a:pPr>
            <a:endParaRPr lang="en-US" sz="21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Medium Blogs: Soulbound Tokens and Cybersecurity Implications. https://medium.com/tag/soulbound-tokens</a:t>
            </a:r>
          </a:p>
          <a:p>
            <a:pPr algn="l">
              <a:lnSpc>
                <a:spcPts val="2268"/>
              </a:lnSpc>
            </a:pPr>
            <a:endParaRPr lang="en-US" sz="21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3390" lvl="1" indent="-226695" algn="l">
              <a:lnSpc>
                <a:spcPts val="2268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Credly. (2024). Digital Badging Platform Overview. https://www.credly.com</a:t>
            </a:r>
          </a:p>
          <a:p>
            <a:pPr algn="l">
              <a:lnSpc>
                <a:spcPts val="2268"/>
              </a:lnSpc>
            </a:pPr>
            <a:endParaRPr lang="en-US" sz="21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268"/>
              </a:lnSpc>
            </a:pPr>
            <a:endParaRPr lang="en-US" sz="21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47107" y="3674269"/>
            <a:ext cx="12193786" cy="2654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700"/>
              </a:lnSpc>
            </a:pPr>
            <a:r>
              <a:rPr lang="en-US" sz="17250" b="1" i="1" dirty="0">
                <a:solidFill>
                  <a:srgbClr val="262626"/>
                </a:solidFill>
                <a:latin typeface="Bodoni FLF Bold Italics"/>
                <a:ea typeface="Bodoni FLF Bold Italics"/>
                <a:cs typeface="Bodoni FLF Bold Italics"/>
                <a:sym typeface="Bodoni FLF Bold Italics"/>
              </a:rPr>
              <a:t>Thank you!</a:t>
            </a:r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270903" y="9330784"/>
            <a:ext cx="7446441" cy="464821"/>
            <a:chOff x="-114028" y="-21783"/>
            <a:chExt cx="9928588" cy="61976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814560" cy="562610"/>
            </a:xfrm>
            <a:custGeom>
              <a:avLst/>
              <a:gdLst/>
              <a:ahLst/>
              <a:cxnLst/>
              <a:rect l="l" t="t" r="r" b="b"/>
              <a:pathLst>
                <a:path w="9814560" h="562610">
                  <a:moveTo>
                    <a:pt x="0" y="0"/>
                  </a:moveTo>
                  <a:lnTo>
                    <a:pt x="9814560" y="0"/>
                  </a:lnTo>
                  <a:lnTo>
                    <a:pt x="9814560" y="562610"/>
                  </a:lnTo>
                  <a:lnTo>
                    <a:pt x="0" y="56261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-114028" y="-21783"/>
              <a:ext cx="9814560" cy="61976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l">
                <a:lnSpc>
                  <a:spcPts val="2696"/>
                </a:lnSpc>
              </a:pPr>
              <a:r>
                <a:rPr lang="en-US" sz="2100" dirty="0">
                  <a:solidFill>
                    <a:srgbClr val="00206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Nagpur</a:t>
              </a:r>
              <a:r>
                <a:rPr lang="en-US" sz="2100" b="1" dirty="0">
                  <a:solidFill>
                    <a:srgbClr val="00206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|</a:t>
              </a:r>
              <a:r>
                <a:rPr lang="en-US" sz="2100" dirty="0">
                  <a:solidFill>
                    <a:srgbClr val="00206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Pune </a:t>
              </a:r>
              <a:r>
                <a:rPr lang="en-US" sz="2100" b="1" dirty="0">
                  <a:solidFill>
                    <a:srgbClr val="00206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|</a:t>
              </a:r>
              <a:r>
                <a:rPr lang="en-US" sz="2100" dirty="0">
                  <a:solidFill>
                    <a:srgbClr val="00206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Jalgaon </a:t>
              </a:r>
              <a:r>
                <a:rPr lang="en-US" sz="2100" b="1" dirty="0">
                  <a:solidFill>
                    <a:srgbClr val="00206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|</a:t>
              </a:r>
              <a:r>
                <a:rPr lang="en-US" sz="2100" dirty="0">
                  <a:solidFill>
                    <a:srgbClr val="00206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Amravati </a:t>
              </a:r>
              <a:r>
                <a:rPr lang="en-US" sz="2100" b="1" dirty="0">
                  <a:solidFill>
                    <a:srgbClr val="00206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|</a:t>
              </a:r>
              <a:r>
                <a:rPr lang="en-US" sz="2100" dirty="0">
                  <a:solidFill>
                    <a:srgbClr val="00206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</a:t>
              </a:r>
              <a:r>
                <a:rPr lang="en-US" sz="2100" dirty="0" err="1">
                  <a:solidFill>
                    <a:srgbClr val="00206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Pandhurna</a:t>
              </a:r>
              <a:r>
                <a:rPr lang="en-US" sz="2100" dirty="0">
                  <a:solidFill>
                    <a:srgbClr val="00206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</a:t>
              </a:r>
              <a:r>
                <a:rPr lang="en-US" sz="2100" b="1" dirty="0">
                  <a:solidFill>
                    <a:srgbClr val="00206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| </a:t>
              </a:r>
              <a:r>
                <a:rPr lang="en-US" sz="2100" dirty="0" err="1">
                  <a:solidFill>
                    <a:srgbClr val="00206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Bhandara</a:t>
              </a:r>
              <a:r>
                <a:rPr lang="en-US" sz="2100" dirty="0">
                  <a:solidFill>
                    <a:srgbClr val="00206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</a:t>
              </a:r>
            </a:p>
            <a:p>
              <a:pPr algn="l">
                <a:lnSpc>
                  <a:spcPts val="2696"/>
                </a:lnSpc>
              </a:pPr>
              <a:r>
                <a:rPr lang="en-US" sz="2100" dirty="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4790420" y="26196"/>
            <a:ext cx="3497580" cy="2259804"/>
            <a:chOff x="0" y="0"/>
            <a:chExt cx="4663440" cy="3013072"/>
          </a:xfrm>
        </p:grpSpPr>
        <p:sp>
          <p:nvSpPr>
            <p:cNvPr id="9" name="Freeform 9" descr="C:\Users\Roshan_Dir_SP\AppData\Local\Packages\Microsoft.Windows.Photos_8wekyb3d8bbwe\TempState\ShareServiceTempFolder\GHRCEM Nagpur.jpeg"/>
            <p:cNvSpPr/>
            <p:nvPr/>
          </p:nvSpPr>
          <p:spPr>
            <a:xfrm>
              <a:off x="0" y="0"/>
              <a:ext cx="4663440" cy="3013075"/>
            </a:xfrm>
            <a:custGeom>
              <a:avLst/>
              <a:gdLst/>
              <a:ahLst/>
              <a:cxnLst/>
              <a:rect l="l" t="t" r="r" b="b"/>
              <a:pathLst>
                <a:path w="4663440" h="3013075">
                  <a:moveTo>
                    <a:pt x="0" y="0"/>
                  </a:moveTo>
                  <a:lnTo>
                    <a:pt x="4663440" y="0"/>
                  </a:lnTo>
                  <a:lnTo>
                    <a:pt x="4663440" y="3013075"/>
                  </a:lnTo>
                  <a:lnTo>
                    <a:pt x="0" y="30130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2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Freeform 8">
            <a:extLst>
              <a:ext uri="{FF2B5EF4-FFF2-40B4-BE49-F238E27FC236}">
                <a16:creationId xmlns:a16="http://schemas.microsoft.com/office/drawing/2014/main" id="{6512FEE3-88B5-8E33-B330-61861B6ED518}"/>
              </a:ext>
            </a:extLst>
          </p:cNvPr>
          <p:cNvSpPr/>
          <p:nvPr/>
        </p:nvSpPr>
        <p:spPr>
          <a:xfrm>
            <a:off x="202024" y="8801100"/>
            <a:ext cx="2845084" cy="966163"/>
          </a:xfrm>
          <a:custGeom>
            <a:avLst/>
            <a:gdLst/>
            <a:ahLst/>
            <a:cxnLst/>
            <a:rect l="l" t="t" r="r" b="b"/>
            <a:pathLst>
              <a:path w="2127555" h="722497">
                <a:moveTo>
                  <a:pt x="0" y="0"/>
                </a:moveTo>
                <a:lnTo>
                  <a:pt x="2127555" y="0"/>
                </a:lnTo>
                <a:lnTo>
                  <a:pt x="2127555" y="722497"/>
                </a:lnTo>
                <a:lnTo>
                  <a:pt x="0" y="7224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34378" y="1924404"/>
            <a:ext cx="15648622" cy="51240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51510" lvl="1" indent="-325755" algn="just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Introduction </a:t>
            </a:r>
          </a:p>
          <a:p>
            <a:pPr marL="651510" lvl="1" indent="-325755" algn="just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Literature Survey </a:t>
            </a:r>
          </a:p>
          <a:p>
            <a:pPr marL="651510" lvl="1" indent="-325755" algn="just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Problem Statement </a:t>
            </a:r>
          </a:p>
          <a:p>
            <a:pPr marL="651510" lvl="1" indent="-325755" algn="just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Justifications for Selecting the Title</a:t>
            </a:r>
          </a:p>
          <a:p>
            <a:pPr marL="651510" lvl="1" indent="-325755" algn="just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Objectives of the Project</a:t>
            </a:r>
          </a:p>
          <a:p>
            <a:pPr marL="651510" lvl="1" indent="-325755" algn="just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Block Diagram</a:t>
            </a:r>
          </a:p>
          <a:p>
            <a:pPr marL="651510" lvl="1" indent="-325755" algn="just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Expected Result </a:t>
            </a:r>
          </a:p>
          <a:p>
            <a:pPr marL="651510" lvl="1" indent="-325755" algn="just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Work plan </a:t>
            </a:r>
          </a:p>
          <a:p>
            <a:pPr marL="651510" lvl="1" indent="-325755" algn="just">
              <a:lnSpc>
                <a:spcPts val="432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References 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959644"/>
            <a:chOff x="0" y="0"/>
            <a:chExt cx="24384000" cy="12795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279525"/>
            </a:xfrm>
            <a:custGeom>
              <a:avLst/>
              <a:gdLst/>
              <a:ahLst/>
              <a:cxnLst/>
              <a:rect l="l" t="t" r="r" b="b"/>
              <a:pathLst>
                <a:path w="24384000" h="1279525">
                  <a:moveTo>
                    <a:pt x="0" y="0"/>
                  </a:moveTo>
                  <a:lnTo>
                    <a:pt x="24384000" y="0"/>
                  </a:lnTo>
                  <a:lnTo>
                    <a:pt x="24384000" y="1279525"/>
                  </a:lnTo>
                  <a:lnTo>
                    <a:pt x="0" y="1279525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-1524" y="-1524"/>
              <a:ext cx="24387048" cy="1282573"/>
            </a:xfrm>
            <a:custGeom>
              <a:avLst/>
              <a:gdLst/>
              <a:ahLst/>
              <a:cxnLst/>
              <a:rect l="l" t="t" r="r" b="b"/>
              <a:pathLst>
                <a:path w="24387048" h="1282573">
                  <a:moveTo>
                    <a:pt x="1524" y="0"/>
                  </a:moveTo>
                  <a:lnTo>
                    <a:pt x="24385524" y="0"/>
                  </a:lnTo>
                  <a:cubicBezTo>
                    <a:pt x="24386414" y="0"/>
                    <a:pt x="24387048" y="762"/>
                    <a:pt x="24387048" y="1524"/>
                  </a:cubicBezTo>
                  <a:lnTo>
                    <a:pt x="24387048" y="1281049"/>
                  </a:lnTo>
                  <a:cubicBezTo>
                    <a:pt x="24387048" y="1281938"/>
                    <a:pt x="24386287" y="1282573"/>
                    <a:pt x="24385524" y="1282573"/>
                  </a:cubicBezTo>
                  <a:lnTo>
                    <a:pt x="1524" y="1282573"/>
                  </a:lnTo>
                  <a:cubicBezTo>
                    <a:pt x="635" y="1282573"/>
                    <a:pt x="0" y="1281811"/>
                    <a:pt x="0" y="1281049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81049"/>
                  </a:lnTo>
                  <a:lnTo>
                    <a:pt x="1524" y="1281049"/>
                  </a:lnTo>
                  <a:lnTo>
                    <a:pt x="1524" y="1279525"/>
                  </a:lnTo>
                  <a:lnTo>
                    <a:pt x="24385524" y="1279525"/>
                  </a:lnTo>
                  <a:lnTo>
                    <a:pt x="24385524" y="1281049"/>
                  </a:lnTo>
                  <a:lnTo>
                    <a:pt x="24384000" y="1281049"/>
                  </a:lnTo>
                  <a:lnTo>
                    <a:pt x="24384000" y="1524"/>
                  </a:lnTo>
                  <a:lnTo>
                    <a:pt x="24385524" y="1524"/>
                  </a:lnTo>
                  <a:lnTo>
                    <a:pt x="24385524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384000" cy="131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54"/>
                </a:lnSpc>
              </a:pPr>
              <a:r>
                <a:rPr lang="en-US" sz="4680" b="1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Contents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58454" y="3321249"/>
            <a:ext cx="12482909" cy="408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20"/>
              </a:lnSpc>
            </a:pPr>
            <a:endParaRPr dirty="0"/>
          </a:p>
          <a:p>
            <a:pPr marL="380048" lvl="1" indent="-190024" algn="just">
              <a:lnSpc>
                <a:spcPts val="2520"/>
              </a:lnSpc>
              <a:buFont typeface="Arial"/>
              <a:buChar char="•"/>
            </a:pPr>
            <a:r>
              <a:rPr lang="en-US" sz="21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SoulPass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introduces a </a:t>
            </a:r>
            <a:r>
              <a:rPr lang="en-US" sz="2100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decentralized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solution using </a:t>
            </a:r>
            <a:r>
              <a:rPr lang="en-US" sz="2100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soulbound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NFTs</a:t>
            </a:r>
          </a:p>
          <a:p>
            <a:pPr marL="380048" lvl="1" indent="-190024" algn="just">
              <a:lnSpc>
                <a:spcPts val="2520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80048" lvl="1" indent="-190024" algn="just">
              <a:lnSpc>
                <a:spcPts val="2520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Issues </a:t>
            </a:r>
            <a:r>
              <a:rPr lang="en-US" sz="2100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non-transferable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digital certificates for events like seminars and hackathons.</a:t>
            </a:r>
          </a:p>
          <a:p>
            <a:pPr marL="380048" lvl="1" indent="-190024" algn="just">
              <a:lnSpc>
                <a:spcPts val="2520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80048" lvl="1" indent="-190024" algn="just">
              <a:lnSpc>
                <a:spcPts val="2520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Credentials are securely tied to the </a:t>
            </a:r>
            <a:r>
              <a:rPr lang="en-US" sz="2100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student’s wallet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on the blockchain.</a:t>
            </a:r>
          </a:p>
          <a:p>
            <a:pPr marL="380048" lvl="1" indent="-190024" algn="just">
              <a:lnSpc>
                <a:spcPts val="2520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80048" lvl="1" indent="-190024" algn="just">
              <a:lnSpc>
                <a:spcPts val="2520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Uses QR codes for </a:t>
            </a:r>
            <a:r>
              <a:rPr lang="en-US" sz="2100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easy NFT claiming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during events.</a:t>
            </a:r>
          </a:p>
          <a:p>
            <a:pPr marL="380048" lvl="1" indent="-190024" algn="just">
              <a:lnSpc>
                <a:spcPts val="2520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80048" lvl="1" indent="-190024" algn="just">
              <a:lnSpc>
                <a:spcPts val="2520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Ensures </a:t>
            </a:r>
            <a:r>
              <a:rPr lang="en-US" sz="2100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authenticity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100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prevents duplication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and builds a verifiable academic record.</a:t>
            </a:r>
          </a:p>
          <a:p>
            <a:pPr algn="just">
              <a:lnSpc>
                <a:spcPts val="2520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80048" lvl="1" indent="-190024" algn="just">
              <a:lnSpc>
                <a:spcPts val="2520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Built on Ethereum, it uses </a:t>
            </a:r>
            <a:r>
              <a:rPr lang="en-US" sz="2100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smart contracts</a:t>
            </a:r>
            <a:r>
              <a:rPr lang="en-US" sz="21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wallet-based identity, and IPFS storage.</a:t>
            </a:r>
          </a:p>
          <a:p>
            <a:pPr algn="just">
              <a:lnSpc>
                <a:spcPts val="2520"/>
              </a:lnSpc>
            </a:pPr>
            <a:endParaRPr lang="en-US" sz="21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959644"/>
            <a:chOff x="0" y="0"/>
            <a:chExt cx="24384000" cy="12795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279525"/>
            </a:xfrm>
            <a:custGeom>
              <a:avLst/>
              <a:gdLst/>
              <a:ahLst/>
              <a:cxnLst/>
              <a:rect l="l" t="t" r="r" b="b"/>
              <a:pathLst>
                <a:path w="24384000" h="1279525">
                  <a:moveTo>
                    <a:pt x="0" y="0"/>
                  </a:moveTo>
                  <a:lnTo>
                    <a:pt x="24384000" y="0"/>
                  </a:lnTo>
                  <a:lnTo>
                    <a:pt x="24384000" y="1279525"/>
                  </a:lnTo>
                  <a:lnTo>
                    <a:pt x="0" y="1279525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-1524" y="-1524"/>
              <a:ext cx="24387048" cy="1282573"/>
            </a:xfrm>
            <a:custGeom>
              <a:avLst/>
              <a:gdLst/>
              <a:ahLst/>
              <a:cxnLst/>
              <a:rect l="l" t="t" r="r" b="b"/>
              <a:pathLst>
                <a:path w="24387048" h="1282573">
                  <a:moveTo>
                    <a:pt x="1524" y="0"/>
                  </a:moveTo>
                  <a:lnTo>
                    <a:pt x="24385524" y="0"/>
                  </a:lnTo>
                  <a:cubicBezTo>
                    <a:pt x="24386414" y="0"/>
                    <a:pt x="24387048" y="762"/>
                    <a:pt x="24387048" y="1524"/>
                  </a:cubicBezTo>
                  <a:lnTo>
                    <a:pt x="24387048" y="1281049"/>
                  </a:lnTo>
                  <a:cubicBezTo>
                    <a:pt x="24387048" y="1281938"/>
                    <a:pt x="24386287" y="1282573"/>
                    <a:pt x="24385524" y="1282573"/>
                  </a:cubicBezTo>
                  <a:lnTo>
                    <a:pt x="1524" y="1282573"/>
                  </a:lnTo>
                  <a:cubicBezTo>
                    <a:pt x="635" y="1282573"/>
                    <a:pt x="0" y="1281811"/>
                    <a:pt x="0" y="1281049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81049"/>
                  </a:lnTo>
                  <a:lnTo>
                    <a:pt x="1524" y="1281049"/>
                  </a:lnTo>
                  <a:lnTo>
                    <a:pt x="1524" y="1279525"/>
                  </a:lnTo>
                  <a:lnTo>
                    <a:pt x="24385524" y="1279525"/>
                  </a:lnTo>
                  <a:lnTo>
                    <a:pt x="24385524" y="1281049"/>
                  </a:lnTo>
                  <a:lnTo>
                    <a:pt x="24384000" y="1281049"/>
                  </a:lnTo>
                  <a:lnTo>
                    <a:pt x="24384000" y="1524"/>
                  </a:lnTo>
                  <a:lnTo>
                    <a:pt x="24385524" y="1524"/>
                  </a:lnTo>
                  <a:lnTo>
                    <a:pt x="24385524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384000" cy="131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54"/>
                </a:lnSpc>
              </a:pPr>
              <a:r>
                <a:rPr lang="en-US" sz="4680" b="1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Introduction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3932543" y="2120541"/>
            <a:ext cx="3017498" cy="5031104"/>
            <a:chOff x="0" y="0"/>
            <a:chExt cx="4023330" cy="6708138"/>
          </a:xfrm>
        </p:grpSpPr>
        <p:sp>
          <p:nvSpPr>
            <p:cNvPr id="10" name="Freeform 10" descr="Ethereum - Wikipedia"/>
            <p:cNvSpPr/>
            <p:nvPr/>
          </p:nvSpPr>
          <p:spPr>
            <a:xfrm>
              <a:off x="0" y="0"/>
              <a:ext cx="4023360" cy="6708140"/>
            </a:xfrm>
            <a:custGeom>
              <a:avLst/>
              <a:gdLst/>
              <a:ahLst/>
              <a:cxnLst/>
              <a:rect l="l" t="t" r="r" b="b"/>
              <a:pathLst>
                <a:path w="4023360" h="6708140">
                  <a:moveTo>
                    <a:pt x="0" y="0"/>
                  </a:moveTo>
                  <a:lnTo>
                    <a:pt x="4023360" y="0"/>
                  </a:lnTo>
                  <a:lnTo>
                    <a:pt x="4023360" y="6708140"/>
                  </a:lnTo>
                  <a:lnTo>
                    <a:pt x="0" y="67081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 rot="-5400000">
            <a:off x="13957957" y="4842971"/>
            <a:ext cx="7967632" cy="60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1" dirty="0">
                <a:solidFill>
                  <a:srgbClr val="1F4E7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Not Just a Pass, It’s Soul-bound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58454" y="2292810"/>
            <a:ext cx="13119320" cy="601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1" dirty="0" err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SoulPass</a:t>
            </a:r>
            <a:r>
              <a:rPr lang="en-US" sz="3600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(</a:t>
            </a:r>
            <a:r>
              <a:rPr lang="en-US" sz="3600" b="1" dirty="0" err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Soulbound</a:t>
            </a:r>
            <a:r>
              <a:rPr lang="en-US" sz="3600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NFT Based Certification System)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581014"/>
              </p:ext>
            </p:extLst>
          </p:nvPr>
        </p:nvGraphicFramePr>
        <p:xfrm>
          <a:off x="-1143" y="987076"/>
          <a:ext cx="18288000" cy="9577048"/>
        </p:xfrm>
        <a:graphic>
          <a:graphicData uri="http://schemas.openxmlformats.org/drawingml/2006/table">
            <a:tbl>
              <a:tblPr/>
              <a:tblGrid>
                <a:gridCol w="1722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21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767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672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50027">
                <a:tc>
                  <a:txBody>
                    <a:bodyPr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sz="2700" b="1">
                          <a:solidFill>
                            <a:srgbClr val="FFFFFF"/>
                          </a:solidFill>
                          <a:latin typeface="Montserrat" panose="00000500000000000000" pitchFamily="50" charset="0"/>
                          <a:ea typeface="Arial Bold"/>
                          <a:cs typeface="Arial Bold"/>
                          <a:sym typeface="Arial Bold"/>
                        </a:rPr>
                        <a:t>Sr. No.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sz="2700" b="1">
                          <a:solidFill>
                            <a:srgbClr val="FFFFFF"/>
                          </a:solidFill>
                          <a:latin typeface="Montserrat" panose="00000500000000000000" pitchFamily="50" charset="0"/>
                          <a:ea typeface="Arial Bold"/>
                          <a:cs typeface="Arial Bold"/>
                          <a:sym typeface="Arial Bold"/>
                        </a:rPr>
                        <a:t>Paper Title and its Author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sz="2700" b="1">
                          <a:solidFill>
                            <a:srgbClr val="FFFFFF"/>
                          </a:solidFill>
                          <a:latin typeface="Montserrat" panose="00000500000000000000" pitchFamily="50" charset="0"/>
                          <a:ea typeface="Arial Bold"/>
                          <a:cs typeface="Arial Bold"/>
                          <a:sym typeface="Arial Bold"/>
                        </a:rPr>
                        <a:t>Details of Publication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sz="2700" b="1">
                          <a:solidFill>
                            <a:srgbClr val="FFFFFF"/>
                          </a:solidFill>
                          <a:latin typeface="Montserrat" panose="00000500000000000000" pitchFamily="50" charset="0"/>
                          <a:ea typeface="Arial Bold"/>
                          <a:cs typeface="Arial Bold"/>
                          <a:sym typeface="Arial Bold"/>
                        </a:rPr>
                        <a:t>Findings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3332">
                <a:tc>
                  <a:txBody>
                    <a:bodyPr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60"/>
                        </a:lnSpc>
                        <a:defRPr/>
                      </a:pP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al"/>
                          <a:cs typeface="Arial"/>
                          <a:sym typeface="Arial"/>
                        </a:rPr>
                        <a:t>Digital credentials management system using rejectable </a:t>
                      </a:r>
                      <a:r>
                        <a:rPr lang="en-US" sz="2300" dirty="0" err="1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al"/>
                          <a:cs typeface="Arial"/>
                          <a:sym typeface="Arial"/>
                        </a:rPr>
                        <a:t>soulbound</a:t>
                      </a: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al"/>
                          <a:cs typeface="Arial"/>
                          <a:sym typeface="Arial"/>
                        </a:rPr>
                        <a:t> tokens </a:t>
                      </a:r>
                      <a:endParaRPr lang="en-US" sz="1100" dirty="0">
                        <a:latin typeface="Montserrat" panose="00000500000000000000" pitchFamily="50" charset="0"/>
                      </a:endParaRPr>
                    </a:p>
                    <a:p>
                      <a:pPr algn="ctr">
                        <a:lnSpc>
                          <a:spcPts val="2760"/>
                        </a:lnSpc>
                      </a:pP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lang="en-US" sz="2300" u="none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al"/>
                          <a:cs typeface="Arial"/>
                          <a:sym typeface="Arial"/>
                        </a:rPr>
                        <a:t> Rosa </a:t>
                      </a:r>
                      <a:r>
                        <a:rPr lang="en-US" sz="2300" u="none" dirty="0" err="1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al"/>
                          <a:cs typeface="Arial"/>
                          <a:sym typeface="Arial"/>
                        </a:rPr>
                        <a:t>Pericàs-Gornals</a:t>
                      </a:r>
                      <a:endParaRPr lang="en-US" sz="2300" u="none" dirty="0">
                        <a:solidFill>
                          <a:srgbClr val="000000"/>
                        </a:solidFill>
                        <a:latin typeface="Montserrat" panose="00000500000000000000" pitchFamily="50" charset="0"/>
                        <a:ea typeface="Arial"/>
                        <a:cs typeface="Arial"/>
                        <a:sym typeface="Arial"/>
                        <a:hlinkClick r:id="rId2" tooltip="https://link.springer.com/article/10.1007/s12243-024-01032-6#auth-Rosa-Peric_s_Gornals-Aff1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960"/>
                        </a:lnSpc>
                        <a:defRPr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Annals of Telecommunications.</a:t>
                      </a:r>
                    </a:p>
                    <a:p>
                      <a:pPr algn="l">
                        <a:lnSpc>
                          <a:spcPts val="1960"/>
                        </a:lnSpc>
                        <a:defRPr/>
                      </a:pP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Pericàs-Gornals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, R., Mut-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Puigserver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, M., 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Payeras-Capellá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, M. M., Cabot-Nadal, M. Á., &amp; Ramis-Bibiloni, J. </a:t>
                      </a:r>
                      <a:endParaRPr lang="en-US" sz="1200" b="1" dirty="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Proposed the use of rejectable soulbound tokens (</a:t>
                      </a:r>
                      <a:r>
                        <a:rPr lang="en-US" sz="1599" b="1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 Bold"/>
                          <a:cs typeface="Arimo Bold"/>
                          <a:sym typeface="Arimo Bold"/>
                        </a:rPr>
                        <a:t>RejSBTs</a:t>
                      </a:r>
                      <a:r>
                        <a:rPr lang="en-US" sz="1599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) to provide user-controlled credential acceptance, non-repudiation, and privacy-friendly metadata management in credentialing systems.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44708">
                <a:tc>
                  <a:txBody>
                    <a:bodyPr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Blockchain for Ed</a:t>
                      </a:r>
                      <a:r>
                        <a:rPr lang="en-US" sz="2300" u="none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u</a:t>
                      </a: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c</a:t>
                      </a:r>
                      <a:r>
                        <a:rPr lang="en-US" sz="2300" u="none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a</a:t>
                      </a: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tion:</a:t>
                      </a:r>
                      <a:r>
                        <a:rPr lang="en-US" sz="2300" u="none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Life</a:t>
                      </a:r>
                      <a:r>
                        <a:rPr lang="en-US" sz="2300" u="none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l</a:t>
                      </a: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ong L</a:t>
                      </a:r>
                      <a:r>
                        <a:rPr lang="en-US" sz="2300" u="none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e</a:t>
                      </a: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a</a:t>
                      </a:r>
                      <a:r>
                        <a:rPr lang="en-US" sz="2300" u="none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r</a:t>
                      </a: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ning Passport</a:t>
                      </a:r>
                      <a:endParaRPr lang="en-US" sz="1100" dirty="0">
                        <a:latin typeface="Montserrat" panose="00000500000000000000" pitchFamily="50" charset="0"/>
                      </a:endParaRPr>
                    </a:p>
                    <a:p>
                      <a:pPr algn="ctr">
                        <a:lnSpc>
                          <a:spcPts val="3220"/>
                        </a:lnSpc>
                      </a:pP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-Wolfgang </a:t>
                      </a:r>
                      <a:r>
                        <a:rPr lang="en-US" sz="2300" dirty="0" err="1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Gräther</a:t>
                      </a: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 </a:t>
                      </a: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959"/>
                        </a:lnSpc>
                        <a:defRPr/>
                      </a:pPr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effectLst/>
                          <a:latin typeface="Montserrat" panose="00000500000000000000" pitchFamily="50" charset="0"/>
                          <a:ea typeface="Arimo" panose="020B0604020202020204" charset="0"/>
                          <a:cs typeface="Arimo" panose="020B0604020202020204" charset="0"/>
                        </a:rPr>
                        <a:t>European Society for Socially Embedded Technologies (EUSSET)</a:t>
                      </a:r>
                      <a:endParaRPr lang="en-US" sz="1600" b="1" dirty="0">
                        <a:solidFill>
                          <a:srgbClr val="000000"/>
                        </a:solidFill>
                        <a:latin typeface="Montserrat" panose="00000500000000000000" pitchFamily="50" charset="0"/>
                        <a:ea typeface="Arimo" panose="020B0604020202020204" charset="0"/>
                        <a:cs typeface="Arimo" panose="020B0604020202020204" charset="0"/>
                        <a:sym typeface="Arimo"/>
                      </a:endParaRPr>
                    </a:p>
                    <a:p>
                      <a:pPr algn="l">
                        <a:lnSpc>
                          <a:spcPts val="1959"/>
                        </a:lnSpc>
                        <a:defRPr/>
                      </a:pP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Gräther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, W., Kolvenbach, S., Ruland, R., Schütte, J., Torres, C., &amp; Wendland, F</a:t>
                      </a:r>
                      <a:endParaRPr lang="en-US" sz="1050" dirty="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Proposed a </a:t>
                      </a:r>
                      <a:r>
                        <a:rPr lang="en-US" sz="1599" b="1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 Bold"/>
                          <a:cs typeface="Arimo Bold"/>
                          <a:sym typeface="Arimo Bold"/>
                        </a:rPr>
                        <a:t>lifelong blockchain-based learning record</a:t>
                      </a:r>
                      <a:r>
                        <a:rPr lang="en-US" sz="1599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, enabling individuals to securely store and share educational achievements across institutions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93332">
                <a:tc>
                  <a:txBody>
                    <a:bodyPr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Exploring User Acceptance of Blockchain-Based Student Certificate Sharing System</a:t>
                      </a:r>
                      <a:endParaRPr lang="en-US" sz="1100" dirty="0">
                        <a:latin typeface="Montserrat" panose="00000500000000000000" pitchFamily="50" charset="0"/>
                      </a:endParaRPr>
                    </a:p>
                    <a:p>
                      <a:pPr algn="ctr">
                        <a:lnSpc>
                          <a:spcPts val="3219"/>
                        </a:lnSpc>
                      </a:pPr>
                      <a:r>
                        <a:rPr lang="en-US" sz="2299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- Prakhyat Khati </a:t>
                      </a: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19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effectLst/>
                          <a:latin typeface="Montserrat" panose="00000500000000000000" pitchFamily="50" charset="0"/>
                          <a:ea typeface="Arimo" panose="020B0604020202020204" charset="0"/>
                          <a:cs typeface="Arimo" panose="020B0604020202020204" charset="0"/>
                        </a:rPr>
                        <a:t>Blockchain and Applications, 6th International Congress</a:t>
                      </a:r>
                    </a:p>
                    <a:p>
                      <a:pPr algn="l">
                        <a:lnSpc>
                          <a:spcPts val="1959"/>
                        </a:lnSpc>
                        <a:defRPr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Khati, P., Shrestha, A. K., &amp; 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Vassileva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, J. (2025). </a:t>
                      </a:r>
                      <a:endParaRPr lang="en-US" sz="1050" dirty="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Studied user behavior and acceptance towards blockchain credentials, highlighting trust, usability, and institutional control as key factors.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37359">
                <a:tc>
                  <a:txBody>
                    <a:bodyPr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sz="2300" dirty="0" err="1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SoulBound</a:t>
                      </a: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 E-Voting System</a:t>
                      </a:r>
                      <a:endParaRPr lang="en-US" sz="1100" dirty="0">
                        <a:latin typeface="Montserrat" panose="00000500000000000000" pitchFamily="50" charset="0"/>
                      </a:endParaRPr>
                    </a:p>
                    <a:p>
                      <a:pPr algn="ctr">
                        <a:lnSpc>
                          <a:spcPts val="3220"/>
                        </a:lnSpc>
                      </a:pPr>
                      <a:r>
                        <a:rPr lang="en-US" sz="230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- Aayush Sagar, Dr. Sudha Narang,  </a:t>
                      </a: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959"/>
                        </a:lnSpc>
                        <a:defRPr/>
                      </a:pPr>
                      <a:r>
                        <a:rPr lang="en-US" sz="1399" b="1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International Journal For Research In Applied Science And Engineering Technology</a:t>
                      </a:r>
                    </a:p>
                    <a:p>
                      <a:pPr algn="l">
                        <a:lnSpc>
                          <a:spcPts val="1959"/>
                        </a:lnSpc>
                        <a:defRPr/>
                      </a:pPr>
                      <a:r>
                        <a:rPr lang="en-US" sz="1399" b="0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A. Seth</a:t>
                      </a:r>
                      <a:r>
                        <a:rPr lang="en-US" sz="1399" dirty="0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, A., Narang, S., Sagar, A., &amp; Jain, S. (2023). </a:t>
                      </a:r>
                      <a:endParaRPr lang="en-US" sz="1100" dirty="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Montserrat" panose="00000500000000000000" pitchFamily="50" charset="0"/>
                          <a:ea typeface="Arimo"/>
                          <a:cs typeface="Arimo"/>
                          <a:sym typeface="Arimo"/>
                        </a:rPr>
                        <a:t>Demonstrates how SBTs can provide tamper-proof, non-transferable voter identities for secure digital elections—proves security and integrity of one-person-one-vote systems.</a:t>
                      </a:r>
                      <a:endParaRPr lang="en-US" sz="1100">
                        <a:latin typeface="Montserrat" panose="00000500000000000000" pitchFamily="50" charset="0"/>
                      </a:endParaRPr>
                    </a:p>
                    <a:p>
                      <a:pPr algn="l">
                        <a:lnSpc>
                          <a:spcPts val="2239"/>
                        </a:lnSpc>
                      </a:pPr>
                      <a:endParaRPr lang="en-US" sz="1100">
                        <a:latin typeface="Montserrat" panose="00000500000000000000" pitchFamily="50" charset="0"/>
                      </a:endParaRPr>
                    </a:p>
                    <a:p>
                      <a:pPr algn="l">
                        <a:lnSpc>
                          <a:spcPts val="2239"/>
                        </a:lnSpc>
                      </a:pP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0144">
                <a:tc>
                  <a:txBody>
                    <a:bodyPr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endParaRPr lang="en-US" sz="1100" dirty="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8146">
                <a:tc>
                  <a:txBody>
                    <a:bodyPr/>
                    <a:lstStyle/>
                    <a:p>
                      <a:pPr algn="ctr">
                        <a:lnSpc>
                          <a:spcPts val="3240"/>
                        </a:lnSpc>
                        <a:defRPr/>
                      </a:pPr>
                      <a:endParaRPr lang="en-US" sz="1100" dirty="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 dirty="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 dirty="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 dirty="0">
                        <a:latin typeface="Montserrat" panose="00000500000000000000" pitchFamily="50" charset="0"/>
                      </a:endParaRPr>
                    </a:p>
                  </a:txBody>
                  <a:tcPr marL="91439" marR="91439" marT="91439" marB="91439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3" name="Group 3"/>
          <p:cNvGrpSpPr/>
          <p:nvPr/>
        </p:nvGrpSpPr>
        <p:grpSpPr>
          <a:xfrm>
            <a:off x="0" y="0"/>
            <a:ext cx="18288000" cy="959644"/>
            <a:chOff x="0" y="0"/>
            <a:chExt cx="24384000" cy="12795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279525"/>
            </a:xfrm>
            <a:custGeom>
              <a:avLst/>
              <a:gdLst/>
              <a:ahLst/>
              <a:cxnLst/>
              <a:rect l="l" t="t" r="r" b="b"/>
              <a:pathLst>
                <a:path w="24384000" h="1279525">
                  <a:moveTo>
                    <a:pt x="0" y="0"/>
                  </a:moveTo>
                  <a:lnTo>
                    <a:pt x="24384000" y="0"/>
                  </a:lnTo>
                  <a:lnTo>
                    <a:pt x="24384000" y="1279525"/>
                  </a:lnTo>
                  <a:lnTo>
                    <a:pt x="0" y="1279525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/>
            <a:lstStyle/>
            <a:p>
              <a:endParaRPr lang="en-US">
                <a:latin typeface="Montserrat" panose="00000500000000000000" pitchFamily="50" charset="0"/>
              </a:endParaRPr>
            </a:p>
          </p:txBody>
        </p:sp>
        <p:sp>
          <p:nvSpPr>
            <p:cNvPr id="5" name="Freeform 5"/>
            <p:cNvSpPr/>
            <p:nvPr/>
          </p:nvSpPr>
          <p:spPr>
            <a:xfrm>
              <a:off x="-1524" y="-1524"/>
              <a:ext cx="24387048" cy="1282573"/>
            </a:xfrm>
            <a:custGeom>
              <a:avLst/>
              <a:gdLst/>
              <a:ahLst/>
              <a:cxnLst/>
              <a:rect l="l" t="t" r="r" b="b"/>
              <a:pathLst>
                <a:path w="24387048" h="1282573">
                  <a:moveTo>
                    <a:pt x="1524" y="0"/>
                  </a:moveTo>
                  <a:lnTo>
                    <a:pt x="24385524" y="0"/>
                  </a:lnTo>
                  <a:cubicBezTo>
                    <a:pt x="24386414" y="0"/>
                    <a:pt x="24387048" y="762"/>
                    <a:pt x="24387048" y="1524"/>
                  </a:cubicBezTo>
                  <a:lnTo>
                    <a:pt x="24387048" y="1281049"/>
                  </a:lnTo>
                  <a:cubicBezTo>
                    <a:pt x="24387048" y="1281938"/>
                    <a:pt x="24386287" y="1282573"/>
                    <a:pt x="24385524" y="1282573"/>
                  </a:cubicBezTo>
                  <a:lnTo>
                    <a:pt x="1524" y="1282573"/>
                  </a:lnTo>
                  <a:cubicBezTo>
                    <a:pt x="635" y="1282573"/>
                    <a:pt x="0" y="1281811"/>
                    <a:pt x="0" y="1281049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81049"/>
                  </a:lnTo>
                  <a:lnTo>
                    <a:pt x="1524" y="1281049"/>
                  </a:lnTo>
                  <a:lnTo>
                    <a:pt x="1524" y="1279525"/>
                  </a:lnTo>
                  <a:lnTo>
                    <a:pt x="24385524" y="1279525"/>
                  </a:lnTo>
                  <a:lnTo>
                    <a:pt x="24385524" y="1281049"/>
                  </a:lnTo>
                  <a:lnTo>
                    <a:pt x="24384000" y="1281049"/>
                  </a:lnTo>
                  <a:lnTo>
                    <a:pt x="24384000" y="1524"/>
                  </a:lnTo>
                  <a:lnTo>
                    <a:pt x="24385524" y="1524"/>
                  </a:lnTo>
                  <a:lnTo>
                    <a:pt x="24385524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>
                <a:latin typeface="Montserrat" panose="00000500000000000000" pitchFamily="50" charset="0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384000" cy="131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54"/>
                </a:lnSpc>
              </a:pPr>
              <a:r>
                <a:rPr lang="en-US" sz="4680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imes New Roman Bold"/>
                  <a:cs typeface="Times New Roman" panose="02020603050405020304" pitchFamily="18" charset="0"/>
                  <a:sym typeface="Times New Roman Bold"/>
                </a:rPr>
                <a:t>Literature Survey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>
                <a:latin typeface="Montserrat" panose="00000500000000000000" pitchFamily="50" charset="0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85850" y="1621653"/>
            <a:ext cx="16116300" cy="6386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19"/>
              </a:lnSpc>
            </a:pPr>
            <a:r>
              <a:rPr lang="en-US" sz="2850" b="1" dirty="0">
                <a:solidFill>
                  <a:srgbClr val="000000"/>
                </a:solidFill>
                <a:latin typeface="Montserrat" panose="00000500000000000000" pitchFamily="50" charset="0"/>
                <a:ea typeface="Arial Bold"/>
                <a:cs typeface="Arial Bold"/>
                <a:sym typeface="Arial Bold"/>
              </a:rPr>
              <a:t>Traditional and digital certificate systems used by event organizers and institutions are often inefficient, easy to forge, and lack a standard method for verification. These systems do not provide permanent ownership, transparency, or tamper-proof validation. As a result, both students and admins struggle with authenticity, manual verification, and record-keeping.</a:t>
            </a:r>
          </a:p>
          <a:p>
            <a:pPr algn="just">
              <a:lnSpc>
                <a:spcPts val="3419"/>
              </a:lnSpc>
            </a:pPr>
            <a:endParaRPr lang="en-US" sz="2850" b="1" dirty="0">
              <a:solidFill>
                <a:srgbClr val="000000"/>
              </a:solidFill>
              <a:latin typeface="Montserrat" panose="00000500000000000000" pitchFamily="50" charset="0"/>
              <a:ea typeface="Arial Bold"/>
              <a:cs typeface="Arial Bold"/>
              <a:sym typeface="Arial Bold"/>
            </a:endParaRPr>
          </a:p>
          <a:p>
            <a:pPr algn="just">
              <a:lnSpc>
                <a:spcPts val="3419"/>
              </a:lnSpc>
            </a:pPr>
            <a:r>
              <a:rPr lang="en-US" sz="2850" b="1" u="sng" dirty="0">
                <a:solidFill>
                  <a:srgbClr val="000000"/>
                </a:solidFill>
                <a:latin typeface="Montserrat" panose="00000500000000000000" pitchFamily="50" charset="0"/>
                <a:ea typeface="Arial Bold"/>
                <a:cs typeface="Arial Bold"/>
                <a:sym typeface="Arial Bold"/>
              </a:rPr>
              <a:t>Challenges:</a:t>
            </a:r>
          </a:p>
          <a:p>
            <a:pPr algn="just">
              <a:lnSpc>
                <a:spcPts val="3419"/>
              </a:lnSpc>
            </a:pPr>
            <a:endParaRPr lang="en-US" sz="2850" b="1" u="sng" dirty="0">
              <a:solidFill>
                <a:srgbClr val="000000"/>
              </a:solidFill>
              <a:latin typeface="Montserrat" panose="00000500000000000000" pitchFamily="50" charset="0"/>
              <a:ea typeface="Arial Bold"/>
              <a:cs typeface="Arial Bold"/>
              <a:sym typeface="Arial Bold"/>
            </a:endParaRPr>
          </a:p>
          <a:p>
            <a:pPr algn="l">
              <a:lnSpc>
                <a:spcPts val="3240"/>
              </a:lnSpc>
            </a:pPr>
            <a:r>
              <a:rPr lang="en-US" sz="2700" b="1" dirty="0">
                <a:solidFill>
                  <a:srgbClr val="000000"/>
                </a:solidFill>
                <a:latin typeface="Montserrat" panose="00000500000000000000" pitchFamily="50" charset="0"/>
                <a:ea typeface="Calibri (MS) Bold"/>
                <a:cs typeface="Calibri (MS) Bold"/>
                <a:sym typeface="Calibri (MS) Bold"/>
              </a:rPr>
              <a:t>🔹 For Admins:</a:t>
            </a:r>
          </a:p>
          <a:p>
            <a:pPr marL="582930" lvl="1" indent="-291465" algn="l">
              <a:lnSpc>
                <a:spcPts val="3240"/>
              </a:lnSpc>
              <a:buFont typeface="Arial"/>
              <a:buChar char="•"/>
            </a:pPr>
            <a:r>
              <a:rPr lang="en-US" sz="2700" dirty="0">
                <a:solidFill>
                  <a:srgbClr val="000000"/>
                </a:solidFill>
                <a:latin typeface="Montserrat" panose="00000500000000000000" pitchFamily="50" charset="0"/>
                <a:ea typeface="Arial"/>
                <a:cs typeface="Arial"/>
                <a:sym typeface="Arial"/>
              </a:rPr>
              <a:t>Risk of Forgery </a:t>
            </a:r>
          </a:p>
          <a:p>
            <a:pPr marL="582930" lvl="1" indent="-291465" algn="l">
              <a:lnSpc>
                <a:spcPts val="3240"/>
              </a:lnSpc>
              <a:buFont typeface="Arial"/>
              <a:buChar char="•"/>
            </a:pPr>
            <a:r>
              <a:rPr lang="en-US" sz="2700" dirty="0">
                <a:solidFill>
                  <a:srgbClr val="000000"/>
                </a:solidFill>
                <a:latin typeface="Montserrat" panose="00000500000000000000" pitchFamily="50" charset="0"/>
                <a:ea typeface="Arial"/>
                <a:cs typeface="Arial"/>
                <a:sym typeface="Arial"/>
              </a:rPr>
              <a:t>No Secure Verification</a:t>
            </a:r>
          </a:p>
          <a:p>
            <a:pPr algn="l">
              <a:lnSpc>
                <a:spcPts val="3419"/>
              </a:lnSpc>
            </a:pPr>
            <a:endParaRPr lang="en-US" sz="2700" dirty="0">
              <a:solidFill>
                <a:srgbClr val="000000"/>
              </a:solidFill>
              <a:latin typeface="Montserrat" panose="00000500000000000000" pitchFamily="50" charset="0"/>
              <a:ea typeface="Arial"/>
              <a:cs typeface="Arial"/>
              <a:sym typeface="Arial"/>
            </a:endParaRPr>
          </a:p>
          <a:p>
            <a:pPr algn="l">
              <a:lnSpc>
                <a:spcPts val="3240"/>
              </a:lnSpc>
            </a:pPr>
            <a:r>
              <a:rPr lang="en-US" sz="2700" b="1" dirty="0">
                <a:solidFill>
                  <a:srgbClr val="000000"/>
                </a:solidFill>
                <a:latin typeface="Montserrat" panose="00000500000000000000" pitchFamily="50" charset="0"/>
                <a:ea typeface="Calibri (MS) Bold"/>
                <a:cs typeface="Calibri (MS) Bold"/>
                <a:sym typeface="Calibri (MS) Bold"/>
              </a:rPr>
              <a:t>🔹 For Students:</a:t>
            </a:r>
          </a:p>
          <a:p>
            <a:pPr marL="582930" lvl="1" indent="-291465" algn="just">
              <a:lnSpc>
                <a:spcPts val="3240"/>
              </a:lnSpc>
              <a:buFont typeface="Arial"/>
              <a:buChar char="•"/>
            </a:pPr>
            <a:r>
              <a:rPr lang="en-US" sz="2700" dirty="0">
                <a:solidFill>
                  <a:srgbClr val="000000"/>
                </a:solidFill>
                <a:latin typeface="Montserrat" panose="00000500000000000000" pitchFamily="50" charset="0"/>
                <a:ea typeface="Arial"/>
                <a:cs typeface="Arial"/>
                <a:sym typeface="Arial"/>
              </a:rPr>
              <a:t>Loss or Damaged Certificates</a:t>
            </a:r>
          </a:p>
          <a:p>
            <a:pPr marL="582930" lvl="1" indent="-291465" algn="just">
              <a:lnSpc>
                <a:spcPts val="3240"/>
              </a:lnSpc>
              <a:buFont typeface="Arial"/>
              <a:buChar char="•"/>
            </a:pPr>
            <a:r>
              <a:rPr lang="en-US" sz="2700" dirty="0">
                <a:solidFill>
                  <a:srgbClr val="000000"/>
                </a:solidFill>
                <a:latin typeface="Montserrat" panose="00000500000000000000" pitchFamily="50" charset="0"/>
                <a:ea typeface="Arial"/>
                <a:cs typeface="Arial"/>
                <a:sym typeface="Arial"/>
              </a:rPr>
              <a:t>No Authenticity Proof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959644"/>
            <a:chOff x="0" y="0"/>
            <a:chExt cx="24384000" cy="12795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279525"/>
            </a:xfrm>
            <a:custGeom>
              <a:avLst/>
              <a:gdLst/>
              <a:ahLst/>
              <a:cxnLst/>
              <a:rect l="l" t="t" r="r" b="b"/>
              <a:pathLst>
                <a:path w="24384000" h="1279525">
                  <a:moveTo>
                    <a:pt x="0" y="0"/>
                  </a:moveTo>
                  <a:lnTo>
                    <a:pt x="24384000" y="0"/>
                  </a:lnTo>
                  <a:lnTo>
                    <a:pt x="24384000" y="1279525"/>
                  </a:lnTo>
                  <a:lnTo>
                    <a:pt x="0" y="1279525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-1524" y="-1524"/>
              <a:ext cx="24387048" cy="1282573"/>
            </a:xfrm>
            <a:custGeom>
              <a:avLst/>
              <a:gdLst/>
              <a:ahLst/>
              <a:cxnLst/>
              <a:rect l="l" t="t" r="r" b="b"/>
              <a:pathLst>
                <a:path w="24387048" h="1282573">
                  <a:moveTo>
                    <a:pt x="1524" y="0"/>
                  </a:moveTo>
                  <a:lnTo>
                    <a:pt x="24385524" y="0"/>
                  </a:lnTo>
                  <a:cubicBezTo>
                    <a:pt x="24386414" y="0"/>
                    <a:pt x="24387048" y="762"/>
                    <a:pt x="24387048" y="1524"/>
                  </a:cubicBezTo>
                  <a:lnTo>
                    <a:pt x="24387048" y="1281049"/>
                  </a:lnTo>
                  <a:cubicBezTo>
                    <a:pt x="24387048" y="1281938"/>
                    <a:pt x="24386287" y="1282573"/>
                    <a:pt x="24385524" y="1282573"/>
                  </a:cubicBezTo>
                  <a:lnTo>
                    <a:pt x="1524" y="1282573"/>
                  </a:lnTo>
                  <a:cubicBezTo>
                    <a:pt x="635" y="1282573"/>
                    <a:pt x="0" y="1281811"/>
                    <a:pt x="0" y="1281049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81049"/>
                  </a:lnTo>
                  <a:lnTo>
                    <a:pt x="1524" y="1281049"/>
                  </a:lnTo>
                  <a:lnTo>
                    <a:pt x="1524" y="1279525"/>
                  </a:lnTo>
                  <a:lnTo>
                    <a:pt x="24385524" y="1279525"/>
                  </a:lnTo>
                  <a:lnTo>
                    <a:pt x="24385524" y="1281049"/>
                  </a:lnTo>
                  <a:lnTo>
                    <a:pt x="24384000" y="1281049"/>
                  </a:lnTo>
                  <a:lnTo>
                    <a:pt x="24384000" y="1524"/>
                  </a:lnTo>
                  <a:lnTo>
                    <a:pt x="24385524" y="1524"/>
                  </a:lnTo>
                  <a:lnTo>
                    <a:pt x="24385524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384000" cy="131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54"/>
                </a:lnSpc>
              </a:pPr>
              <a:r>
                <a:rPr lang="en-US" sz="4680" b="1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Problem Statement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 rot="1174632">
            <a:off x="13629582" y="5144492"/>
            <a:ext cx="3327120" cy="3902973"/>
            <a:chOff x="0" y="0"/>
            <a:chExt cx="4436160" cy="5203964"/>
          </a:xfrm>
        </p:grpSpPr>
        <p:sp>
          <p:nvSpPr>
            <p:cNvPr id="10" name="Freeform 10" descr="Download Fake, Certificate, Fake Certificate. Royalty-Free Stock  Illustration Image - Pixabay"/>
            <p:cNvSpPr/>
            <p:nvPr/>
          </p:nvSpPr>
          <p:spPr>
            <a:xfrm>
              <a:off x="0" y="0"/>
              <a:ext cx="4436110" cy="5203952"/>
            </a:xfrm>
            <a:custGeom>
              <a:avLst/>
              <a:gdLst/>
              <a:ahLst/>
              <a:cxnLst/>
              <a:rect l="l" t="t" r="r" b="b"/>
              <a:pathLst>
                <a:path w="4436110" h="5203952">
                  <a:moveTo>
                    <a:pt x="0" y="0"/>
                  </a:moveTo>
                  <a:lnTo>
                    <a:pt x="4436110" y="0"/>
                  </a:lnTo>
                  <a:lnTo>
                    <a:pt x="4436110" y="5203952"/>
                  </a:lnTo>
                  <a:lnTo>
                    <a:pt x="0" y="52039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7165" r="-1" b="-1607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 rot="-668478">
            <a:off x="11814423" y="4219047"/>
            <a:ext cx="2093558" cy="2093558"/>
            <a:chOff x="0" y="0"/>
            <a:chExt cx="2791410" cy="2791410"/>
          </a:xfrm>
        </p:grpSpPr>
        <p:sp>
          <p:nvSpPr>
            <p:cNvPr id="12" name="Freeform 12" descr="Unauthorized - Free security icons"/>
            <p:cNvSpPr/>
            <p:nvPr/>
          </p:nvSpPr>
          <p:spPr>
            <a:xfrm>
              <a:off x="0" y="0"/>
              <a:ext cx="2791460" cy="2791460"/>
            </a:xfrm>
            <a:custGeom>
              <a:avLst/>
              <a:gdLst/>
              <a:ahLst/>
              <a:cxnLst/>
              <a:rect l="l" t="t" r="r" b="b"/>
              <a:pathLst>
                <a:path w="2791460" h="2791460">
                  <a:moveTo>
                    <a:pt x="0" y="0"/>
                  </a:moveTo>
                  <a:lnTo>
                    <a:pt x="2791460" y="0"/>
                  </a:lnTo>
                  <a:lnTo>
                    <a:pt x="2791460" y="2791460"/>
                  </a:lnTo>
                  <a:lnTo>
                    <a:pt x="0" y="27914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1" b="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 rot="-237153">
            <a:off x="11386752" y="6781410"/>
            <a:ext cx="2213843" cy="2225375"/>
            <a:chOff x="0" y="0"/>
            <a:chExt cx="2951790" cy="2967166"/>
          </a:xfrm>
        </p:grpSpPr>
        <p:sp>
          <p:nvSpPr>
            <p:cNvPr id="14" name="Freeform 14" descr="How SSL Works and Why It's Important - Kinsta®"/>
            <p:cNvSpPr/>
            <p:nvPr/>
          </p:nvSpPr>
          <p:spPr>
            <a:xfrm>
              <a:off x="0" y="0"/>
              <a:ext cx="2951734" cy="2967228"/>
            </a:xfrm>
            <a:custGeom>
              <a:avLst/>
              <a:gdLst/>
              <a:ahLst/>
              <a:cxnLst/>
              <a:rect l="l" t="t" r="r" b="b"/>
              <a:pathLst>
                <a:path w="2951734" h="2967228">
                  <a:moveTo>
                    <a:pt x="0" y="0"/>
                  </a:moveTo>
                  <a:lnTo>
                    <a:pt x="2951734" y="0"/>
                  </a:lnTo>
                  <a:lnTo>
                    <a:pt x="2951734" y="2967228"/>
                  </a:lnTo>
                  <a:lnTo>
                    <a:pt x="0" y="29672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11275" t="-30678" r="-111738" b="-2998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 rot="-245091">
            <a:off x="11453637" y="7814133"/>
            <a:ext cx="948691" cy="1207772"/>
            <a:chOff x="0" y="0"/>
            <a:chExt cx="1264922" cy="1610362"/>
          </a:xfrm>
        </p:grpSpPr>
        <p:sp>
          <p:nvSpPr>
            <p:cNvPr id="16" name="Freeform 16" descr="Broken Padlock: Over 3,007 Royalty-Free Licensable Stock Illustrations &amp;  Drawings | Shutterstock"/>
            <p:cNvSpPr/>
            <p:nvPr/>
          </p:nvSpPr>
          <p:spPr>
            <a:xfrm>
              <a:off x="0" y="0"/>
              <a:ext cx="1264920" cy="1610360"/>
            </a:xfrm>
            <a:custGeom>
              <a:avLst/>
              <a:gdLst/>
              <a:ahLst/>
              <a:cxnLst/>
              <a:rect l="l" t="t" r="r" b="b"/>
              <a:pathLst>
                <a:path w="1264920" h="1610360">
                  <a:moveTo>
                    <a:pt x="0" y="0"/>
                  </a:moveTo>
                  <a:lnTo>
                    <a:pt x="1264920" y="0"/>
                  </a:lnTo>
                  <a:lnTo>
                    <a:pt x="1264920" y="1610360"/>
                  </a:lnTo>
                  <a:lnTo>
                    <a:pt x="0" y="16103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6359" t="-9684" r="-17743" b="-117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 rot="-320575">
            <a:off x="84511" y="7988092"/>
            <a:ext cx="1969693" cy="1692960"/>
            <a:chOff x="0" y="0"/>
            <a:chExt cx="4174420" cy="3587932"/>
          </a:xfrm>
        </p:grpSpPr>
        <p:sp>
          <p:nvSpPr>
            <p:cNvPr id="18" name="Freeform 18" descr="Challenge Goal Stock Illustrations ..."/>
            <p:cNvSpPr/>
            <p:nvPr/>
          </p:nvSpPr>
          <p:spPr>
            <a:xfrm>
              <a:off x="0" y="0"/>
              <a:ext cx="4174363" cy="3587877"/>
            </a:xfrm>
            <a:custGeom>
              <a:avLst/>
              <a:gdLst/>
              <a:ahLst/>
              <a:cxnLst/>
              <a:rect l="l" t="t" r="r" b="b"/>
              <a:pathLst>
                <a:path w="4174363" h="3587877">
                  <a:moveTo>
                    <a:pt x="0" y="0"/>
                  </a:moveTo>
                  <a:lnTo>
                    <a:pt x="4174363" y="0"/>
                  </a:lnTo>
                  <a:lnTo>
                    <a:pt x="4174363" y="3587877"/>
                  </a:lnTo>
                  <a:lnTo>
                    <a:pt x="0" y="35878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r="-1" b="-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62479" y="3144417"/>
            <a:ext cx="15163043" cy="6429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2797" lvl="1" indent="-256398" algn="l">
              <a:lnSpc>
                <a:spcPts val="3400"/>
              </a:lnSpc>
              <a:buFont typeface="Arial"/>
              <a:buChar char="•"/>
            </a:pPr>
            <a:r>
              <a:rPr lang="en-US" sz="2833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Existing digital credential systems are prone to forgery, loss, and centralization risks.</a:t>
            </a:r>
          </a:p>
          <a:p>
            <a:pPr algn="l">
              <a:lnSpc>
                <a:spcPts val="3400"/>
              </a:lnSpc>
            </a:pPr>
            <a:endParaRPr lang="en-US" sz="2833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12797" lvl="1" indent="-256398" algn="l">
              <a:lnSpc>
                <a:spcPts val="3400"/>
              </a:lnSpc>
              <a:buFont typeface="Arial"/>
              <a:buChar char="•"/>
            </a:pPr>
            <a:r>
              <a:rPr lang="en-US" sz="2833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No enforcement of non-transferability in traditional certificate systems</a:t>
            </a:r>
          </a:p>
          <a:p>
            <a:pPr algn="l">
              <a:lnSpc>
                <a:spcPts val="3400"/>
              </a:lnSpc>
            </a:pPr>
            <a:endParaRPr lang="en-US" sz="2833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12797" lvl="1" indent="-256398" algn="l">
              <a:lnSpc>
                <a:spcPts val="3400"/>
              </a:lnSpc>
              <a:buFont typeface="Arial"/>
              <a:buChar char="•"/>
            </a:pPr>
            <a:r>
              <a:rPr lang="en-US" sz="2833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Need for decentralized, tamper-proof, and identity-bound credentialing.</a:t>
            </a:r>
          </a:p>
          <a:p>
            <a:pPr algn="l">
              <a:lnSpc>
                <a:spcPts val="3400"/>
              </a:lnSpc>
            </a:pPr>
            <a:endParaRPr lang="en-US" sz="2833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12797" lvl="1" indent="-256398" algn="l">
              <a:lnSpc>
                <a:spcPts val="3400"/>
              </a:lnSpc>
              <a:buFont typeface="Arial"/>
              <a:buChar char="•"/>
            </a:pPr>
            <a:r>
              <a:rPr lang="en-US" sz="2833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Soulbound</a:t>
            </a:r>
            <a:r>
              <a:rPr lang="en-US" sz="2833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NFTs provide cryptographic ownership and integrity.</a:t>
            </a:r>
          </a:p>
          <a:p>
            <a:pPr algn="l">
              <a:lnSpc>
                <a:spcPts val="3400"/>
              </a:lnSpc>
            </a:pPr>
            <a:endParaRPr lang="en-US" sz="2833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12797" lvl="1" indent="-256398" algn="l">
              <a:lnSpc>
                <a:spcPts val="3400"/>
              </a:lnSpc>
              <a:buFont typeface="Arial"/>
              <a:buChar char="•"/>
            </a:pPr>
            <a:r>
              <a:rPr lang="en-US" sz="2833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Aligns with cybersecurity goals: authentication, access control, and non-repudiation.</a:t>
            </a:r>
          </a:p>
          <a:p>
            <a:pPr algn="l">
              <a:lnSpc>
                <a:spcPts val="3400"/>
              </a:lnSpc>
            </a:pPr>
            <a:endParaRPr lang="en-US" sz="2833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12797" lvl="1" indent="-256398" algn="l">
              <a:lnSpc>
                <a:spcPts val="3400"/>
              </a:lnSpc>
              <a:buFont typeface="Arial"/>
              <a:buChar char="•"/>
            </a:pPr>
            <a:r>
              <a:rPr lang="en-US" sz="2833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Rising need in educational institutions for scalable, secure certificate management.</a:t>
            </a:r>
          </a:p>
          <a:p>
            <a:pPr algn="l">
              <a:lnSpc>
                <a:spcPts val="3400"/>
              </a:lnSpc>
            </a:pPr>
            <a:endParaRPr lang="en-US" sz="2833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0" y="4212"/>
            <a:ext cx="18288000" cy="959644"/>
            <a:chOff x="0" y="0"/>
            <a:chExt cx="24384000" cy="12795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279525"/>
            </a:xfrm>
            <a:custGeom>
              <a:avLst/>
              <a:gdLst/>
              <a:ahLst/>
              <a:cxnLst/>
              <a:rect l="l" t="t" r="r" b="b"/>
              <a:pathLst>
                <a:path w="24384000" h="1279525">
                  <a:moveTo>
                    <a:pt x="0" y="0"/>
                  </a:moveTo>
                  <a:lnTo>
                    <a:pt x="24384000" y="0"/>
                  </a:lnTo>
                  <a:lnTo>
                    <a:pt x="24384000" y="1279525"/>
                  </a:lnTo>
                  <a:lnTo>
                    <a:pt x="0" y="1279525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-1524" y="-1524"/>
              <a:ext cx="24387048" cy="1282573"/>
            </a:xfrm>
            <a:custGeom>
              <a:avLst/>
              <a:gdLst/>
              <a:ahLst/>
              <a:cxnLst/>
              <a:rect l="l" t="t" r="r" b="b"/>
              <a:pathLst>
                <a:path w="24387048" h="1282573">
                  <a:moveTo>
                    <a:pt x="1524" y="0"/>
                  </a:moveTo>
                  <a:lnTo>
                    <a:pt x="24385524" y="0"/>
                  </a:lnTo>
                  <a:cubicBezTo>
                    <a:pt x="24386414" y="0"/>
                    <a:pt x="24387048" y="762"/>
                    <a:pt x="24387048" y="1524"/>
                  </a:cubicBezTo>
                  <a:lnTo>
                    <a:pt x="24387048" y="1281049"/>
                  </a:lnTo>
                  <a:cubicBezTo>
                    <a:pt x="24387048" y="1281938"/>
                    <a:pt x="24386287" y="1282573"/>
                    <a:pt x="24385524" y="1282573"/>
                  </a:cubicBezTo>
                  <a:lnTo>
                    <a:pt x="1524" y="1282573"/>
                  </a:lnTo>
                  <a:cubicBezTo>
                    <a:pt x="635" y="1282573"/>
                    <a:pt x="0" y="1281811"/>
                    <a:pt x="0" y="1281049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81049"/>
                  </a:lnTo>
                  <a:lnTo>
                    <a:pt x="1524" y="1281049"/>
                  </a:lnTo>
                  <a:lnTo>
                    <a:pt x="1524" y="1279525"/>
                  </a:lnTo>
                  <a:lnTo>
                    <a:pt x="24385524" y="1279525"/>
                  </a:lnTo>
                  <a:lnTo>
                    <a:pt x="24385524" y="1281049"/>
                  </a:lnTo>
                  <a:lnTo>
                    <a:pt x="24384000" y="1281049"/>
                  </a:lnTo>
                  <a:lnTo>
                    <a:pt x="24384000" y="1524"/>
                  </a:lnTo>
                  <a:lnTo>
                    <a:pt x="24385524" y="1524"/>
                  </a:lnTo>
                  <a:lnTo>
                    <a:pt x="24385524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384000" cy="131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54"/>
                </a:lnSpc>
              </a:pPr>
              <a:r>
                <a:rPr lang="en-US" sz="4680" b="1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Justifications for Selecting the Title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562479" y="1754432"/>
            <a:ext cx="11086058" cy="652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54"/>
              </a:lnSpc>
              <a:spcBef>
                <a:spcPct val="0"/>
              </a:spcBef>
            </a:pPr>
            <a:r>
              <a:rPr lang="en-US" sz="4680" b="1" u="sng" strike="noStrik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Justifications for Selecting the Title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23863" y="3228818"/>
            <a:ext cx="15040274" cy="532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l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Build a tamper-proof, decentralized credential verification system</a:t>
            </a:r>
          </a:p>
          <a:p>
            <a:pPr marL="582930" lvl="1" indent="-291465" algn="l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Leverage Soulbound NFTs to eliminate fraud and forgery in certification</a:t>
            </a:r>
          </a:p>
          <a:p>
            <a:pPr algn="l">
              <a:lnSpc>
                <a:spcPts val="3240"/>
              </a:lnSpc>
            </a:pPr>
            <a:endParaRPr lang="en-US" sz="2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82930" lvl="1" indent="-291465" algn="l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Enforce non-transferability and immutability of credentials</a:t>
            </a:r>
          </a:p>
          <a:p>
            <a:pPr algn="l">
              <a:lnSpc>
                <a:spcPts val="3240"/>
              </a:lnSpc>
            </a:pPr>
            <a:endParaRPr lang="en-US" sz="2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82930" lvl="1" indent="-291465" algn="l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Secure student identity using blockchain-based authentication</a:t>
            </a:r>
          </a:p>
          <a:p>
            <a:pPr algn="l">
              <a:lnSpc>
                <a:spcPts val="3240"/>
              </a:lnSpc>
            </a:pPr>
            <a:endParaRPr lang="en-US" sz="2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82930" lvl="1" indent="-291465" algn="l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Replace traditional certificate systems with cryptographically signed tokens</a:t>
            </a:r>
          </a:p>
          <a:p>
            <a:pPr algn="l">
              <a:lnSpc>
                <a:spcPts val="3240"/>
              </a:lnSpc>
            </a:pPr>
            <a:endParaRPr lang="en-US" sz="2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82930" lvl="1" indent="-291465" algn="l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Prevent impersonation and unauthorized claims using zero-trust principles</a:t>
            </a:r>
          </a:p>
          <a:p>
            <a:pPr algn="l">
              <a:lnSpc>
                <a:spcPts val="3240"/>
              </a:lnSpc>
            </a:pPr>
            <a:endParaRPr lang="en-US" sz="2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82930" lvl="1" indent="-291465" algn="l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Enable transparent, verifiable credential audits without third-party trust</a:t>
            </a:r>
          </a:p>
          <a:p>
            <a:pPr algn="l">
              <a:lnSpc>
                <a:spcPts val="3240"/>
              </a:lnSpc>
            </a:pPr>
            <a:endParaRPr lang="en-US" sz="2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959644"/>
            <a:chOff x="0" y="0"/>
            <a:chExt cx="24384000" cy="12795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279525"/>
            </a:xfrm>
            <a:custGeom>
              <a:avLst/>
              <a:gdLst/>
              <a:ahLst/>
              <a:cxnLst/>
              <a:rect l="l" t="t" r="r" b="b"/>
              <a:pathLst>
                <a:path w="24384000" h="1279525">
                  <a:moveTo>
                    <a:pt x="0" y="0"/>
                  </a:moveTo>
                  <a:lnTo>
                    <a:pt x="24384000" y="0"/>
                  </a:lnTo>
                  <a:lnTo>
                    <a:pt x="24384000" y="1279525"/>
                  </a:lnTo>
                  <a:lnTo>
                    <a:pt x="0" y="1279525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-1524" y="-1524"/>
              <a:ext cx="24387048" cy="1282573"/>
            </a:xfrm>
            <a:custGeom>
              <a:avLst/>
              <a:gdLst/>
              <a:ahLst/>
              <a:cxnLst/>
              <a:rect l="l" t="t" r="r" b="b"/>
              <a:pathLst>
                <a:path w="24387048" h="1282573">
                  <a:moveTo>
                    <a:pt x="1524" y="0"/>
                  </a:moveTo>
                  <a:lnTo>
                    <a:pt x="24385524" y="0"/>
                  </a:lnTo>
                  <a:cubicBezTo>
                    <a:pt x="24386414" y="0"/>
                    <a:pt x="24387048" y="762"/>
                    <a:pt x="24387048" y="1524"/>
                  </a:cubicBezTo>
                  <a:lnTo>
                    <a:pt x="24387048" y="1281049"/>
                  </a:lnTo>
                  <a:cubicBezTo>
                    <a:pt x="24387048" y="1281938"/>
                    <a:pt x="24386287" y="1282573"/>
                    <a:pt x="24385524" y="1282573"/>
                  </a:cubicBezTo>
                  <a:lnTo>
                    <a:pt x="1524" y="1282573"/>
                  </a:lnTo>
                  <a:cubicBezTo>
                    <a:pt x="635" y="1282573"/>
                    <a:pt x="0" y="1281811"/>
                    <a:pt x="0" y="1281049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81049"/>
                  </a:lnTo>
                  <a:lnTo>
                    <a:pt x="1524" y="1281049"/>
                  </a:lnTo>
                  <a:lnTo>
                    <a:pt x="1524" y="1279525"/>
                  </a:lnTo>
                  <a:lnTo>
                    <a:pt x="24385524" y="1279525"/>
                  </a:lnTo>
                  <a:lnTo>
                    <a:pt x="24385524" y="1281049"/>
                  </a:lnTo>
                  <a:lnTo>
                    <a:pt x="24384000" y="1281049"/>
                  </a:lnTo>
                  <a:lnTo>
                    <a:pt x="24384000" y="1524"/>
                  </a:lnTo>
                  <a:lnTo>
                    <a:pt x="24385524" y="1524"/>
                  </a:lnTo>
                  <a:lnTo>
                    <a:pt x="24385524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384000" cy="131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54"/>
                </a:lnSpc>
              </a:pPr>
              <a:r>
                <a:rPr lang="en-US" sz="4680" b="1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Objectives of the Project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38200" y="2021455"/>
            <a:ext cx="9958537" cy="652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54"/>
              </a:lnSpc>
              <a:spcBef>
                <a:spcPct val="0"/>
              </a:spcBef>
            </a:pPr>
            <a:r>
              <a:rPr lang="en-US" sz="4680" b="1" u="sng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Objectives Of The Project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959644"/>
            <a:chOff x="0" y="0"/>
            <a:chExt cx="24384000" cy="12795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279525"/>
            </a:xfrm>
            <a:custGeom>
              <a:avLst/>
              <a:gdLst/>
              <a:ahLst/>
              <a:cxnLst/>
              <a:rect l="l" t="t" r="r" b="b"/>
              <a:pathLst>
                <a:path w="24384000" h="1279525">
                  <a:moveTo>
                    <a:pt x="0" y="0"/>
                  </a:moveTo>
                  <a:lnTo>
                    <a:pt x="24384000" y="0"/>
                  </a:lnTo>
                  <a:lnTo>
                    <a:pt x="24384000" y="1279525"/>
                  </a:lnTo>
                  <a:lnTo>
                    <a:pt x="0" y="1279525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-1524" y="-1524"/>
              <a:ext cx="24387048" cy="1282573"/>
            </a:xfrm>
            <a:custGeom>
              <a:avLst/>
              <a:gdLst/>
              <a:ahLst/>
              <a:cxnLst/>
              <a:rect l="l" t="t" r="r" b="b"/>
              <a:pathLst>
                <a:path w="24387048" h="1282573">
                  <a:moveTo>
                    <a:pt x="1524" y="0"/>
                  </a:moveTo>
                  <a:lnTo>
                    <a:pt x="24385524" y="0"/>
                  </a:lnTo>
                  <a:cubicBezTo>
                    <a:pt x="24386414" y="0"/>
                    <a:pt x="24387048" y="762"/>
                    <a:pt x="24387048" y="1524"/>
                  </a:cubicBezTo>
                  <a:lnTo>
                    <a:pt x="24387048" y="1281049"/>
                  </a:lnTo>
                  <a:cubicBezTo>
                    <a:pt x="24387048" y="1281938"/>
                    <a:pt x="24386287" y="1282573"/>
                    <a:pt x="24385524" y="1282573"/>
                  </a:cubicBezTo>
                  <a:lnTo>
                    <a:pt x="1524" y="1282573"/>
                  </a:lnTo>
                  <a:cubicBezTo>
                    <a:pt x="635" y="1282573"/>
                    <a:pt x="0" y="1281811"/>
                    <a:pt x="0" y="1281049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81049"/>
                  </a:lnTo>
                  <a:lnTo>
                    <a:pt x="1524" y="1281049"/>
                  </a:lnTo>
                  <a:lnTo>
                    <a:pt x="1524" y="1279525"/>
                  </a:lnTo>
                  <a:lnTo>
                    <a:pt x="24385524" y="1279525"/>
                  </a:lnTo>
                  <a:lnTo>
                    <a:pt x="24385524" y="1281049"/>
                  </a:lnTo>
                  <a:lnTo>
                    <a:pt x="24384000" y="1281049"/>
                  </a:lnTo>
                  <a:lnTo>
                    <a:pt x="24384000" y="1524"/>
                  </a:lnTo>
                  <a:lnTo>
                    <a:pt x="24385524" y="1524"/>
                  </a:lnTo>
                  <a:lnTo>
                    <a:pt x="24385524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4384000" cy="131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54"/>
                </a:lnSpc>
              </a:pPr>
              <a:r>
                <a:rPr lang="en-US" sz="4680" b="1" dirty="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Block Diagram</a:t>
              </a:r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Freeform 8"/>
          <p:cNvSpPr/>
          <p:nvPr/>
        </p:nvSpPr>
        <p:spPr>
          <a:xfrm>
            <a:off x="1015120" y="2400300"/>
            <a:ext cx="7995390" cy="5642307"/>
          </a:xfrm>
          <a:custGeom>
            <a:avLst/>
            <a:gdLst/>
            <a:ahLst/>
            <a:cxnLst/>
            <a:rect l="l" t="t" r="r" b="b"/>
            <a:pathLst>
              <a:path w="7995390" h="5642307">
                <a:moveTo>
                  <a:pt x="0" y="0"/>
                </a:moveTo>
                <a:lnTo>
                  <a:pt x="7995391" y="0"/>
                </a:lnTo>
                <a:lnTo>
                  <a:pt x="7995391" y="5642306"/>
                </a:lnTo>
                <a:lnTo>
                  <a:pt x="0" y="56423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1268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0420330" y="2461844"/>
            <a:ext cx="7658140" cy="3977052"/>
          </a:xfrm>
          <a:prstGeom prst="rect">
            <a:avLst/>
          </a:prstGeom>
          <a:blipFill>
            <a:blip r:embed="rId3"/>
            <a:stretch>
              <a:fillRect t="-139499" b="-49516"/>
            </a:stretch>
          </a:blipFill>
        </p:spPr>
        <p:txBody>
          <a:bodyPr/>
          <a:lstStyle/>
          <a:p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3575C4F-AD85-FA62-07CC-EFC5450C4A6B}"/>
              </a:ext>
            </a:extLst>
          </p:cNvPr>
          <p:cNvCxnSpPr/>
          <p:nvPr/>
        </p:nvCxnSpPr>
        <p:spPr>
          <a:xfrm>
            <a:off x="5012815" y="8042607"/>
            <a:ext cx="0" cy="1063293"/>
          </a:xfrm>
          <a:prstGeom prst="line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8832E2-9EFD-EE6C-5550-42ADD5206494}"/>
              </a:ext>
            </a:extLst>
          </p:cNvPr>
          <p:cNvCxnSpPr/>
          <p:nvPr/>
        </p:nvCxnSpPr>
        <p:spPr>
          <a:xfrm>
            <a:off x="5012815" y="9105900"/>
            <a:ext cx="4588385" cy="0"/>
          </a:xfrm>
          <a:prstGeom prst="line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A7A8CA-36E8-B65B-51DA-797838B36CF9}"/>
              </a:ext>
            </a:extLst>
          </p:cNvPr>
          <p:cNvCxnSpPr>
            <a:cxnSpLocks/>
          </p:cNvCxnSpPr>
          <p:nvPr/>
        </p:nvCxnSpPr>
        <p:spPr>
          <a:xfrm flipV="1">
            <a:off x="9601200" y="1622820"/>
            <a:ext cx="0" cy="7483080"/>
          </a:xfrm>
          <a:prstGeom prst="line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DDCC891-8A0E-4594-27B4-ED507485EDFE}"/>
              </a:ext>
            </a:extLst>
          </p:cNvPr>
          <p:cNvCxnSpPr/>
          <p:nvPr/>
        </p:nvCxnSpPr>
        <p:spPr>
          <a:xfrm>
            <a:off x="9601200" y="1622820"/>
            <a:ext cx="4648200" cy="0"/>
          </a:xfrm>
          <a:prstGeom prst="line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7674373-A10F-AFF4-5010-B39503DBF789}"/>
              </a:ext>
            </a:extLst>
          </p:cNvPr>
          <p:cNvCxnSpPr>
            <a:cxnSpLocks/>
          </p:cNvCxnSpPr>
          <p:nvPr/>
        </p:nvCxnSpPr>
        <p:spPr>
          <a:xfrm>
            <a:off x="14249400" y="1622820"/>
            <a:ext cx="0" cy="839024"/>
          </a:xfrm>
          <a:prstGeom prst="line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74908"/>
            <a:ext cx="10556558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 b="1" dirty="0">
                <a:solidFill>
                  <a:srgbClr val="000000"/>
                </a:solidFill>
                <a:latin typeface="Montserrat" panose="00000500000000000000" pitchFamily="50" charset="0"/>
                <a:ea typeface="Times New Roman Bold"/>
                <a:cs typeface="Times New Roman Bold"/>
                <a:sym typeface="Times New Roman Bold"/>
              </a:rPr>
              <a:t>Expected output of the project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959644"/>
            <a:chOff x="0" y="0"/>
            <a:chExt cx="24384000" cy="12795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279525"/>
            </a:xfrm>
            <a:custGeom>
              <a:avLst/>
              <a:gdLst/>
              <a:ahLst/>
              <a:cxnLst/>
              <a:rect l="l" t="t" r="r" b="b"/>
              <a:pathLst>
                <a:path w="24384000" h="1279525">
                  <a:moveTo>
                    <a:pt x="0" y="0"/>
                  </a:moveTo>
                  <a:lnTo>
                    <a:pt x="24384000" y="0"/>
                  </a:lnTo>
                  <a:lnTo>
                    <a:pt x="24384000" y="1279525"/>
                  </a:lnTo>
                  <a:lnTo>
                    <a:pt x="0" y="1279525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-1524" y="-1524"/>
              <a:ext cx="24387048" cy="1282573"/>
            </a:xfrm>
            <a:custGeom>
              <a:avLst/>
              <a:gdLst/>
              <a:ahLst/>
              <a:cxnLst/>
              <a:rect l="l" t="t" r="r" b="b"/>
              <a:pathLst>
                <a:path w="24387048" h="1282573">
                  <a:moveTo>
                    <a:pt x="1524" y="0"/>
                  </a:moveTo>
                  <a:lnTo>
                    <a:pt x="24385524" y="0"/>
                  </a:lnTo>
                  <a:cubicBezTo>
                    <a:pt x="24386414" y="0"/>
                    <a:pt x="24387048" y="762"/>
                    <a:pt x="24387048" y="1524"/>
                  </a:cubicBezTo>
                  <a:lnTo>
                    <a:pt x="24387048" y="1281049"/>
                  </a:lnTo>
                  <a:cubicBezTo>
                    <a:pt x="24387048" y="1281938"/>
                    <a:pt x="24386287" y="1282573"/>
                    <a:pt x="24385524" y="1282573"/>
                  </a:cubicBezTo>
                  <a:lnTo>
                    <a:pt x="1524" y="1282573"/>
                  </a:lnTo>
                  <a:cubicBezTo>
                    <a:pt x="635" y="1282573"/>
                    <a:pt x="0" y="1281811"/>
                    <a:pt x="0" y="1281049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81049"/>
                  </a:lnTo>
                  <a:lnTo>
                    <a:pt x="1524" y="1281049"/>
                  </a:lnTo>
                  <a:lnTo>
                    <a:pt x="1524" y="1279525"/>
                  </a:lnTo>
                  <a:lnTo>
                    <a:pt x="24385524" y="1279525"/>
                  </a:lnTo>
                  <a:lnTo>
                    <a:pt x="24385524" y="1281049"/>
                  </a:lnTo>
                  <a:lnTo>
                    <a:pt x="24384000" y="1281049"/>
                  </a:lnTo>
                  <a:lnTo>
                    <a:pt x="24384000" y="1524"/>
                  </a:lnTo>
                  <a:lnTo>
                    <a:pt x="24385524" y="1524"/>
                  </a:lnTo>
                  <a:lnTo>
                    <a:pt x="24385524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384000" cy="131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54"/>
                </a:lnSpc>
              </a:pPr>
              <a:r>
                <a:rPr lang="en-US" sz="4680" b="1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Expected Result</a:t>
              </a:r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0" y="9769078"/>
            <a:ext cx="18288000" cy="517922"/>
            <a:chOff x="0" y="0"/>
            <a:chExt cx="24384000" cy="69056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384000" cy="690499"/>
            </a:xfrm>
            <a:custGeom>
              <a:avLst/>
              <a:gdLst/>
              <a:ahLst/>
              <a:cxnLst/>
              <a:rect l="l" t="t" r="r" b="b"/>
              <a:pathLst>
                <a:path w="24384000" h="690499">
                  <a:moveTo>
                    <a:pt x="0" y="0"/>
                  </a:moveTo>
                  <a:lnTo>
                    <a:pt x="24384000" y="0"/>
                  </a:lnTo>
                  <a:lnTo>
                    <a:pt x="24384000" y="690499"/>
                  </a:lnTo>
                  <a:lnTo>
                    <a:pt x="0" y="6904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1886374" b="-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1889283"/>
            <a:ext cx="14539392" cy="7963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2400" b="1" dirty="0">
                <a:solidFill>
                  <a:srgbClr val="000000"/>
                </a:solidFill>
                <a:latin typeface="Montserrat" panose="00000500000000000000" pitchFamily="50" charset="0"/>
                <a:ea typeface="Times New Roman Bold"/>
                <a:cs typeface="Times New Roman Bold"/>
                <a:sym typeface="Times New Roman Bold"/>
              </a:rPr>
              <a:t>1. Seamless Credential Issuance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•Admins create events → students scan QR codes → </a:t>
            </a:r>
            <a:r>
              <a:rPr lang="en-US" sz="2400" dirty="0" err="1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soulbound</a:t>
            </a: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 NFTs minted instantly to wallets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•~90% reduction in manual attendance tracking effort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endParaRPr lang="en-US" sz="2400" dirty="0">
              <a:solidFill>
                <a:srgbClr val="000000"/>
              </a:solidFill>
              <a:latin typeface="Montserrat" panose="00000500000000000000" pitchFamily="50" charset="0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000000"/>
                </a:solidFill>
                <a:latin typeface="Montserrat" panose="00000500000000000000" pitchFamily="50" charset="0"/>
                <a:ea typeface="Times New Roman Bold"/>
                <a:cs typeface="Times New Roman Bold"/>
                <a:sym typeface="Times New Roman Bold"/>
              </a:rPr>
              <a:t>2. Immutable &amp; Verifiable Credentials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•Credentials become non-transferable, cryptographically secure NFTs, permanently tied to identity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•On‑chain verification replaces slow manual checks, eliminating fraud (e.g., diploma forgery)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endParaRPr lang="en-US" sz="2400" dirty="0">
              <a:solidFill>
                <a:srgbClr val="000000"/>
              </a:solidFill>
              <a:latin typeface="Montserrat" panose="00000500000000000000" pitchFamily="50" charset="0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000000"/>
                </a:solidFill>
                <a:latin typeface="Montserrat" panose="00000500000000000000" pitchFamily="50" charset="0"/>
                <a:ea typeface="Times New Roman Bold"/>
                <a:cs typeface="Times New Roman Bold"/>
                <a:sym typeface="Times New Roman Bold"/>
              </a:rPr>
              <a:t>3. Student-Centric Academic Profile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•Personalized on‑chain dashboards display student event histories and achievements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•Enables lifelong learning portfolios across courses and certifications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endParaRPr lang="en-US" sz="2400" dirty="0">
              <a:solidFill>
                <a:srgbClr val="000000"/>
              </a:solidFill>
              <a:latin typeface="Montserrat" panose="00000500000000000000" pitchFamily="50" charset="0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000000"/>
                </a:solidFill>
                <a:latin typeface="Montserrat" panose="00000500000000000000" pitchFamily="50" charset="0"/>
                <a:ea typeface="Times New Roman Bold"/>
                <a:cs typeface="Times New Roman Bold"/>
                <a:sym typeface="Times New Roman Bold"/>
              </a:rPr>
              <a:t>4. Enhanced Trust &amp; Reputation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•Stronger trust in credentials; non-transferability prevents impersonation and document misuse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•Aligns with global trends showing reduced fraud and increased employer confidence 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endParaRPr lang="en-US" sz="2400" dirty="0">
              <a:solidFill>
                <a:srgbClr val="000000"/>
              </a:solidFill>
              <a:latin typeface="Montserrat" panose="00000500000000000000" pitchFamily="50" charset="0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000000"/>
                </a:solidFill>
                <a:latin typeface="Montserrat" panose="00000500000000000000" pitchFamily="50" charset="0"/>
                <a:ea typeface="Times New Roman Bold"/>
                <a:cs typeface="Times New Roman Bold"/>
                <a:sym typeface="Times New Roman Bold"/>
              </a:rPr>
              <a:t>5. Scalable &amp; Extensible System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•Designed for expansion: workshop events → online courses → degree issuance → professional certifications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•Leverages </a:t>
            </a:r>
            <a:r>
              <a:rPr lang="en-US" sz="2400" dirty="0" err="1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soulbound</a:t>
            </a:r>
            <a:r>
              <a:rPr lang="en-US" sz="2400" dirty="0">
                <a:solidFill>
                  <a:srgbClr val="000000"/>
                </a:solidFill>
                <a:latin typeface="Montserrat" panose="00000500000000000000" pitchFamily="50" charset="0"/>
                <a:ea typeface="Times New Roman"/>
                <a:cs typeface="Times New Roman"/>
                <a:sym typeface="Times New Roman"/>
              </a:rPr>
              <a:t> NFT model from broader academic credential use cases </a:t>
            </a:r>
          </a:p>
          <a:p>
            <a:pPr algn="l">
              <a:lnSpc>
                <a:spcPts val="2700"/>
              </a:lnSpc>
              <a:spcBef>
                <a:spcPct val="0"/>
              </a:spcBef>
            </a:pPr>
            <a:endParaRPr lang="en-US" sz="2400" dirty="0">
              <a:solidFill>
                <a:srgbClr val="000000"/>
              </a:solidFill>
              <a:latin typeface="Montserrat" panose="00000500000000000000" pitchFamily="50" charset="0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1279</Words>
  <Application>Microsoft Office PowerPoint</Application>
  <PresentationFormat>Custom</PresentationFormat>
  <Paragraphs>189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Calibri</vt:lpstr>
      <vt:lpstr>Times New Roman Bold</vt:lpstr>
      <vt:lpstr>Calibri (MS)</vt:lpstr>
      <vt:lpstr>Bodoni FLF Bold Italics</vt:lpstr>
      <vt:lpstr>Arial Bold Italics</vt:lpstr>
      <vt:lpstr>Times New Roman Bold Italics</vt:lpstr>
      <vt:lpstr>Montserrat Bold</vt:lpstr>
      <vt:lpstr>Times New Roman</vt:lpstr>
      <vt:lpstr>Arial</vt:lpstr>
      <vt:lpstr>Montserrat</vt:lpstr>
      <vt:lpstr>Arial Bold</vt:lpstr>
      <vt:lpstr>Calibri (MS)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SoulPass.pptx</dc:title>
  <cp:lastModifiedBy>yuvrajxix@outlook.com</cp:lastModifiedBy>
  <cp:revision>8</cp:revision>
  <dcterms:created xsi:type="dcterms:W3CDTF">2006-08-16T00:00:00Z</dcterms:created>
  <dcterms:modified xsi:type="dcterms:W3CDTF">2025-07-19T10:07:36Z</dcterms:modified>
  <dc:identifier>DAGtZ5JrmlY</dc:identifier>
</cp:coreProperties>
</file>

<file path=docProps/thumbnail.jpeg>
</file>